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7" r:id="rId9"/>
    <p:sldId id="263" r:id="rId10"/>
    <p:sldId id="268" r:id="rId11"/>
    <p:sldId id="264" r:id="rId12"/>
    <p:sldId id="269" r:id="rId13"/>
    <p:sldId id="265" r:id="rId14"/>
    <p:sldId id="270" r:id="rId15"/>
    <p:sldId id="266" r:id="rId16"/>
    <p:sldId id="275" r:id="rId17"/>
    <p:sldId id="276" r:id="rId18"/>
    <p:sldId id="271" r:id="rId19"/>
    <p:sldId id="273" r:id="rId20"/>
    <p:sldId id="274" r:id="rId21"/>
    <p:sldId id="277" r:id="rId22"/>
    <p:sldId id="280" r:id="rId23"/>
    <p:sldId id="281" r:id="rId24"/>
    <p:sldId id="282" r:id="rId25"/>
    <p:sldId id="279" r:id="rId26"/>
    <p:sldId id="278" r:id="rId27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9"/>
      <p:bold r:id="rId30"/>
      <p:italic r:id="rId31"/>
      <p:boldItalic r:id="rId32"/>
    </p:embeddedFont>
    <p:embeddedFont>
      <p:font typeface="Roboto" panose="02000000000000000000" pitchFamily="2" charset="0"/>
      <p:regular r:id="rId33"/>
      <p:bold r:id="rId34"/>
      <p:italic r:id="rId35"/>
      <p:bold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38E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8" d="100"/>
          <a:sy n="138" d="100"/>
        </p:scale>
        <p:origin x="924" y="13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7d9773002c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7d9773002c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7d9773002c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7d9773002c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7d9773002c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7d9773002c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57894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9ada7ea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7c9ada7ea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7c9ada7ea4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7c9ada7ea4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7c9ada7ea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7c9ada7ea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7c9ada7ea4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7c9ada7ea4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7d499a227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7d499a227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7d9773002c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7d9773002c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7d9773002c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7d9773002c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7d9773002c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7d9773002c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Google Shape;11;p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bg>
      <p:bgPr>
        <a:solidFill>
          <a:schemeClr val="accent4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8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Google Shape;52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8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" name="Google Shape;57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8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081362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1" name="Google Shape;21;p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" name="Google Shape;26;p3"/>
          <p:cNvSpPr txBox="1">
            <a:spLocks noGrp="1"/>
          </p:cNvSpPr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4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Google Shape;30;p4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" name="Google Shape;35;p4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body" idx="1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body" idx="2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body" idx="1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1" name="Google Shape;6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2" name="Google Shape;62;p9"/>
          <p:cNvSpPr txBox="1">
            <a:spLocks noGrp="1"/>
          </p:cNvSpPr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>
            <a:spLocks noGrp="1"/>
          </p:cNvSpPr>
          <p:nvPr>
            <p:ph type="body" idx="1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1" name="Google Shape;71;p1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1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1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76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>
            <a:spLocks noGrp="1"/>
          </p:cNvSpPr>
          <p:nvPr>
            <p:ph type="body" idx="1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geometric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5" r:id="rId7"/>
    <p:sldLayoutId id="2147483656" r:id="rId8"/>
    <p:sldLayoutId id="2147483657" r:id="rId9"/>
    <p:sldLayoutId id="2147483658" r:id="rId10"/>
    <p:sldLayoutId id="2147483660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jpg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>
            <a:spLocks noGrp="1"/>
          </p:cNvSpPr>
          <p:nvPr>
            <p:ph type="ctrTitle"/>
          </p:nvPr>
        </p:nvSpPr>
        <p:spPr>
          <a:xfrm>
            <a:off x="148000" y="1442175"/>
            <a:ext cx="8561100" cy="83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b="1"/>
              <a:t>Campus Parking Availability App</a:t>
            </a:r>
            <a:endParaRPr sz="4400" b="1"/>
          </a:p>
        </p:txBody>
      </p:sp>
      <p:sp>
        <p:nvSpPr>
          <p:cNvPr id="86" name="Google Shape;86;p13"/>
          <p:cNvSpPr txBox="1">
            <a:spLocks noGrp="1"/>
          </p:cNvSpPr>
          <p:nvPr>
            <p:ph type="subTitle" idx="1"/>
          </p:nvPr>
        </p:nvSpPr>
        <p:spPr>
          <a:xfrm>
            <a:off x="598100" y="2355314"/>
            <a:ext cx="8222100" cy="93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Group 8 - KLY Inc.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By: Mohammad Asif, Dylan Capece, Everett McCrea, Luke Padgett, Blake Stroud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Meeting times: Wednesdays at 6:20 pm - Google Hangouts video call</a:t>
            </a:r>
            <a:endParaRPr sz="18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6;p20">
            <a:extLst>
              <a:ext uri="{FF2B5EF4-FFF2-40B4-BE49-F238E27FC236}">
                <a16:creationId xmlns:a16="http://schemas.microsoft.com/office/drawing/2014/main" id="{F61E64CE-EB7C-47F1-8954-B610D09F43D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9575" y="120641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b="1"/>
              <a:t>WBS: Design</a:t>
            </a:r>
            <a:endParaRPr sz="3500" b="1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63918D6-E6B8-40BE-97D6-BBD3E3D450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18" y="833076"/>
            <a:ext cx="1321308" cy="316857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9D45075-968F-46DD-8C2D-EF4819F9FB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4073" y="833076"/>
            <a:ext cx="1314894" cy="28671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2F3C57E-466A-4413-86CA-1E555782E7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8114" y="839939"/>
            <a:ext cx="1373402" cy="34636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00F2AAB-394A-478F-B70E-4370A9A0BC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99875" y="858732"/>
            <a:ext cx="1237924" cy="314291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F8A3223-5B00-491C-AEB3-E2CB107976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59950" y="858732"/>
            <a:ext cx="1308479" cy="201403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EC2ED55-25B6-4609-902B-18CA2344021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90580" y="860457"/>
            <a:ext cx="1404692" cy="1372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3633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1"/>
          <p:cNvSpPr txBox="1">
            <a:spLocks noGrp="1"/>
          </p:cNvSpPr>
          <p:nvPr>
            <p:ph type="title"/>
          </p:nvPr>
        </p:nvSpPr>
        <p:spPr>
          <a:xfrm>
            <a:off x="139575" y="7215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b="1"/>
              <a:t>WBS: Development</a:t>
            </a:r>
            <a:endParaRPr sz="3500" b="1"/>
          </a:p>
        </p:txBody>
      </p:sp>
      <p:sp>
        <p:nvSpPr>
          <p:cNvPr id="4" name="Google Shape;131;p19">
            <a:extLst>
              <a:ext uri="{FF2B5EF4-FFF2-40B4-BE49-F238E27FC236}">
                <a16:creationId xmlns:a16="http://schemas.microsoft.com/office/drawing/2014/main" id="{7E2D2FCD-9F96-4B0F-A81C-E39A7BF1ED25}"/>
              </a:ext>
            </a:extLst>
          </p:cNvPr>
          <p:cNvSpPr txBox="1">
            <a:spLocks/>
          </p:cNvSpPr>
          <p:nvPr/>
        </p:nvSpPr>
        <p:spPr>
          <a:xfrm>
            <a:off x="483825" y="679950"/>
            <a:ext cx="8520600" cy="2596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-368300">
              <a:lnSpc>
                <a:spcPct val="150000"/>
              </a:lnSpc>
              <a:buClr>
                <a:srgbClr val="FFFFFF"/>
              </a:buClr>
              <a:buSzPts val="2200"/>
              <a:buFont typeface="Roboto"/>
              <a:buChar char="❖"/>
            </a:pPr>
            <a:r>
              <a:rPr lang="en-US" sz="2000" dirty="0">
                <a:solidFill>
                  <a:srgbClr val="FFFFFF"/>
                </a:solidFill>
              </a:rPr>
              <a:t>Host computer system</a:t>
            </a:r>
          </a:p>
          <a:p>
            <a:pPr indent="-368300">
              <a:lnSpc>
                <a:spcPct val="150000"/>
              </a:lnSpc>
              <a:buClr>
                <a:srgbClr val="FFFFFF"/>
              </a:buClr>
              <a:buSzPts val="2200"/>
              <a:buFont typeface="Roboto"/>
              <a:buChar char="❖"/>
            </a:pPr>
            <a:r>
              <a:rPr lang="en-US" sz="2000" dirty="0">
                <a:solidFill>
                  <a:srgbClr val="FFFFFF"/>
                </a:solidFill>
              </a:rPr>
              <a:t>Web page</a:t>
            </a:r>
          </a:p>
          <a:p>
            <a:pPr indent="-368300">
              <a:lnSpc>
                <a:spcPct val="150000"/>
              </a:lnSpc>
              <a:buClr>
                <a:srgbClr val="FFFFFF"/>
              </a:buClr>
              <a:buSzPts val="2200"/>
              <a:buFont typeface="Roboto"/>
              <a:buChar char="❖"/>
            </a:pPr>
            <a:r>
              <a:rPr lang="en-US" sz="2000" dirty="0">
                <a:solidFill>
                  <a:srgbClr val="FFFFFF"/>
                </a:solidFill>
              </a:rPr>
              <a:t>Server/back-end</a:t>
            </a:r>
          </a:p>
          <a:p>
            <a:pPr indent="-368300">
              <a:lnSpc>
                <a:spcPct val="150000"/>
              </a:lnSpc>
              <a:buClr>
                <a:srgbClr val="FFFFFF"/>
              </a:buClr>
              <a:buSzPts val="2200"/>
              <a:buFont typeface="Roboto"/>
              <a:buChar char="❖"/>
            </a:pPr>
            <a:r>
              <a:rPr lang="en-US" sz="2000" dirty="0">
                <a:solidFill>
                  <a:srgbClr val="FFFFFF"/>
                </a:solidFill>
              </a:rPr>
              <a:t>Mobile app</a:t>
            </a:r>
          </a:p>
          <a:p>
            <a:pPr indent="-368300">
              <a:lnSpc>
                <a:spcPct val="150000"/>
              </a:lnSpc>
              <a:buClr>
                <a:srgbClr val="FFFFFF"/>
              </a:buClr>
              <a:buSzPts val="2200"/>
              <a:buFont typeface="Roboto"/>
              <a:buChar char="❖"/>
            </a:pPr>
            <a:r>
              <a:rPr lang="en-US" sz="2000" dirty="0">
                <a:solidFill>
                  <a:srgbClr val="FFFFFF"/>
                </a:solidFill>
              </a:rPr>
              <a:t>UI/UX</a:t>
            </a:r>
            <a:br>
              <a:rPr lang="en-US" sz="2200" dirty="0">
                <a:solidFill>
                  <a:srgbClr val="FFFFFF"/>
                </a:solidFill>
              </a:rPr>
            </a:br>
            <a:endParaRPr lang="en-US" sz="2200" dirty="0">
              <a:solidFill>
                <a:srgbClr val="FFFFFF"/>
              </a:solidFill>
            </a:endParaRPr>
          </a:p>
          <a:p>
            <a:pPr indent="-368300">
              <a:lnSpc>
                <a:spcPct val="150000"/>
              </a:lnSpc>
              <a:buClr>
                <a:srgbClr val="FFFFFF"/>
              </a:buClr>
              <a:buSzPts val="2200"/>
              <a:buFont typeface="Roboto"/>
              <a:buChar char="❖"/>
            </a:pPr>
            <a:r>
              <a:rPr lang="en-US" sz="2200" dirty="0">
                <a:solidFill>
                  <a:srgbClr val="FFFFFF"/>
                </a:solidFill>
              </a:rPr>
              <a:t>Find parts that need to be built</a:t>
            </a:r>
          </a:p>
          <a:p>
            <a:pPr indent="-368300">
              <a:lnSpc>
                <a:spcPct val="150000"/>
              </a:lnSpc>
              <a:buClr>
                <a:srgbClr val="FFFFFF"/>
              </a:buClr>
              <a:buSzPts val="2200"/>
              <a:buFont typeface="Roboto"/>
              <a:buChar char="❖"/>
            </a:pPr>
            <a:r>
              <a:rPr lang="en-US" sz="2200" dirty="0">
                <a:solidFill>
                  <a:srgbClr val="FFFFFF"/>
                </a:solidFill>
              </a:rPr>
              <a:t>Determine which functionalities they need</a:t>
            </a:r>
          </a:p>
          <a:p>
            <a:pPr indent="-368300">
              <a:lnSpc>
                <a:spcPct val="150000"/>
              </a:lnSpc>
              <a:buClr>
                <a:srgbClr val="FFFFFF"/>
              </a:buClr>
              <a:buSzPts val="2200"/>
              <a:buFont typeface="Roboto"/>
              <a:buChar char="❖"/>
            </a:pPr>
            <a:r>
              <a:rPr lang="en-US" sz="2200" dirty="0">
                <a:solidFill>
                  <a:srgbClr val="FFFFFF"/>
                </a:solidFill>
              </a:rPr>
              <a:t>Adherence to requirements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42;p21">
            <a:extLst>
              <a:ext uri="{FF2B5EF4-FFF2-40B4-BE49-F238E27FC236}">
                <a16:creationId xmlns:a16="http://schemas.microsoft.com/office/drawing/2014/main" id="{12E068EC-1D52-43C7-9CFD-A5CA65038F1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9575" y="7215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b="1"/>
              <a:t>WBS: Development</a:t>
            </a:r>
            <a:endParaRPr sz="3500" b="1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05F908-161D-44FF-91F6-98C45107C0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575" y="878052"/>
            <a:ext cx="1240424" cy="17472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1743BF5-9B9B-4594-B976-DABCAA0768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1506" y="878052"/>
            <a:ext cx="1353796" cy="273426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4837055-7524-4259-A92F-D4DDF91487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6809" y="890551"/>
            <a:ext cx="1393810" cy="27209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112D6CA-8019-43E7-92AA-0ED17C4166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93528" y="890551"/>
            <a:ext cx="1307114" cy="360123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AC42838-26ED-45DF-9F17-EFF08DA8B9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43551" y="890552"/>
            <a:ext cx="1333790" cy="304771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084EAD3-B0E7-47B9-959F-CCD136F49A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98868" y="890551"/>
            <a:ext cx="1360465" cy="1360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9656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2"/>
          <p:cNvSpPr txBox="1">
            <a:spLocks noGrp="1"/>
          </p:cNvSpPr>
          <p:nvPr>
            <p:ph type="title"/>
          </p:nvPr>
        </p:nvSpPr>
        <p:spPr>
          <a:xfrm>
            <a:off x="139575" y="7215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b="1"/>
              <a:t>WBS: Testing</a:t>
            </a:r>
            <a:endParaRPr sz="3500" b="1"/>
          </a:p>
        </p:txBody>
      </p:sp>
      <p:sp>
        <p:nvSpPr>
          <p:cNvPr id="4" name="Google Shape;131;p19">
            <a:extLst>
              <a:ext uri="{FF2B5EF4-FFF2-40B4-BE49-F238E27FC236}">
                <a16:creationId xmlns:a16="http://schemas.microsoft.com/office/drawing/2014/main" id="{52175908-31B2-454D-B12B-4C669736A6F8}"/>
              </a:ext>
            </a:extLst>
          </p:cNvPr>
          <p:cNvSpPr txBox="1">
            <a:spLocks/>
          </p:cNvSpPr>
          <p:nvPr/>
        </p:nvSpPr>
        <p:spPr>
          <a:xfrm>
            <a:off x="483825" y="582968"/>
            <a:ext cx="8520600" cy="2596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-368300">
              <a:lnSpc>
                <a:spcPct val="150000"/>
              </a:lnSpc>
              <a:buClr>
                <a:srgbClr val="FFFFFF"/>
              </a:buClr>
              <a:buSzPts val="2200"/>
              <a:buFont typeface="Roboto"/>
              <a:buChar char="❖"/>
            </a:pPr>
            <a:r>
              <a:rPr lang="en-US" dirty="0">
                <a:solidFill>
                  <a:srgbClr val="FFFFFF"/>
                </a:solidFill>
              </a:rPr>
              <a:t>UI/UX</a:t>
            </a:r>
          </a:p>
          <a:p>
            <a:pPr indent="-368300">
              <a:lnSpc>
                <a:spcPct val="150000"/>
              </a:lnSpc>
              <a:buClr>
                <a:srgbClr val="FFFFFF"/>
              </a:buClr>
              <a:buSzPts val="2200"/>
              <a:buFont typeface="Roboto"/>
              <a:buChar char="❖"/>
            </a:pPr>
            <a:r>
              <a:rPr lang="en-US" dirty="0">
                <a:solidFill>
                  <a:srgbClr val="FFFFFF"/>
                </a:solidFill>
              </a:rPr>
              <a:t>Host computer system</a:t>
            </a:r>
          </a:p>
          <a:p>
            <a:pPr indent="-368300">
              <a:lnSpc>
                <a:spcPct val="150000"/>
              </a:lnSpc>
              <a:buClr>
                <a:srgbClr val="FFFFFF"/>
              </a:buClr>
              <a:buSzPts val="2200"/>
              <a:buFont typeface="Roboto"/>
              <a:buChar char="❖"/>
            </a:pPr>
            <a:r>
              <a:rPr lang="en-US" dirty="0">
                <a:solidFill>
                  <a:srgbClr val="FFFFFF"/>
                </a:solidFill>
              </a:rPr>
              <a:t>Server/back-end</a:t>
            </a:r>
          </a:p>
          <a:p>
            <a:pPr indent="-368300">
              <a:lnSpc>
                <a:spcPct val="150000"/>
              </a:lnSpc>
              <a:buClr>
                <a:srgbClr val="FFFFFF"/>
              </a:buClr>
              <a:buSzPts val="2200"/>
              <a:buFont typeface="Roboto"/>
              <a:buChar char="❖"/>
            </a:pPr>
            <a:r>
              <a:rPr lang="en-US" dirty="0">
                <a:solidFill>
                  <a:srgbClr val="FFFFFF"/>
                </a:solidFill>
              </a:rPr>
              <a:t>Web page</a:t>
            </a:r>
          </a:p>
          <a:p>
            <a:pPr indent="-368300">
              <a:lnSpc>
                <a:spcPct val="150000"/>
              </a:lnSpc>
              <a:buClr>
                <a:srgbClr val="FFFFFF"/>
              </a:buClr>
              <a:buSzPts val="2200"/>
              <a:buFont typeface="Roboto"/>
              <a:buChar char="❖"/>
            </a:pPr>
            <a:r>
              <a:rPr lang="en-US" dirty="0">
                <a:solidFill>
                  <a:srgbClr val="FFFFFF"/>
                </a:solidFill>
              </a:rPr>
              <a:t>Mobile app</a:t>
            </a:r>
          </a:p>
          <a:p>
            <a:pPr indent="-368300">
              <a:lnSpc>
                <a:spcPct val="150000"/>
              </a:lnSpc>
              <a:buClr>
                <a:srgbClr val="FFFFFF"/>
              </a:buClr>
              <a:buSzPts val="2200"/>
              <a:buFont typeface="Roboto"/>
              <a:buChar char="❖"/>
            </a:pPr>
            <a:r>
              <a:rPr lang="en-US" dirty="0">
                <a:solidFill>
                  <a:srgbClr val="FFFFFF"/>
                </a:solidFill>
              </a:rPr>
              <a:t>Unit tests, end-to-end tests, error detection</a:t>
            </a:r>
            <a:br>
              <a:rPr lang="en-US" sz="2000" dirty="0">
                <a:solidFill>
                  <a:srgbClr val="FFFFFF"/>
                </a:solidFill>
              </a:rPr>
            </a:br>
            <a:endParaRPr lang="en-US" sz="2000" dirty="0">
              <a:solidFill>
                <a:srgbClr val="FFFFFF"/>
              </a:solidFill>
            </a:endParaRPr>
          </a:p>
          <a:p>
            <a:pPr indent="-368300">
              <a:lnSpc>
                <a:spcPct val="150000"/>
              </a:lnSpc>
              <a:buClr>
                <a:srgbClr val="FFFFFF"/>
              </a:buClr>
              <a:buSzPts val="2200"/>
              <a:buFont typeface="Roboto"/>
              <a:buChar char="❖"/>
            </a:pPr>
            <a:r>
              <a:rPr lang="en-US" sz="2000" dirty="0">
                <a:solidFill>
                  <a:srgbClr val="FFFFFF"/>
                </a:solidFill>
              </a:rPr>
              <a:t>Find any issues with the system</a:t>
            </a:r>
          </a:p>
          <a:p>
            <a:pPr indent="-368300">
              <a:lnSpc>
                <a:spcPct val="150000"/>
              </a:lnSpc>
              <a:buClr>
                <a:srgbClr val="FFFFFF"/>
              </a:buClr>
              <a:buSzPts val="2200"/>
              <a:buFont typeface="Roboto"/>
              <a:buChar char="❖"/>
            </a:pPr>
            <a:r>
              <a:rPr lang="en-US" sz="2000" dirty="0">
                <a:solidFill>
                  <a:srgbClr val="FFFFFF"/>
                </a:solidFill>
              </a:rPr>
              <a:t>Ensure system is secure</a:t>
            </a:r>
          </a:p>
          <a:p>
            <a:pPr indent="-368300">
              <a:lnSpc>
                <a:spcPct val="150000"/>
              </a:lnSpc>
              <a:buClr>
                <a:srgbClr val="FFFFFF"/>
              </a:buClr>
              <a:buSzPts val="2200"/>
              <a:buFont typeface="Roboto"/>
              <a:buChar char="❖"/>
            </a:pPr>
            <a:r>
              <a:rPr lang="en-US" sz="2000" dirty="0">
                <a:solidFill>
                  <a:srgbClr val="FFFFFF"/>
                </a:solidFill>
              </a:rPr>
              <a:t>Ensure system won’t collapse under high usage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48;p22">
            <a:extLst>
              <a:ext uri="{FF2B5EF4-FFF2-40B4-BE49-F238E27FC236}">
                <a16:creationId xmlns:a16="http://schemas.microsoft.com/office/drawing/2014/main" id="{2B66D9E6-6E80-4B58-99B6-0AD6E3AF63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9575" y="20503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b="1"/>
              <a:t>WBS: Testing</a:t>
            </a:r>
            <a:endParaRPr sz="3500" b="1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79CD5E-CB9E-49D9-BF63-830BA3F305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8787"/>
            <a:ext cx="1252759" cy="37849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AF4270F-4575-40FA-82EC-B82802D27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9162" y="678787"/>
            <a:ext cx="1212580" cy="258637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41B6702-2FA9-4100-9D2E-65359B1D8A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8145" y="678787"/>
            <a:ext cx="1345754" cy="27545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FEDF8B4-EC51-4A96-B6D4-28BCC925CF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55355" y="628303"/>
            <a:ext cx="1282672" cy="300691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5D34200-4DE8-4046-BCC6-9B7E1B2CEC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51876" y="678787"/>
            <a:ext cx="1317717" cy="177331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66903A0-AD82-4FCB-9ACD-ADFEC15A999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83443" y="678787"/>
            <a:ext cx="1520982" cy="2495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9248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3"/>
          <p:cNvSpPr txBox="1">
            <a:spLocks noGrp="1"/>
          </p:cNvSpPr>
          <p:nvPr>
            <p:ph type="title"/>
          </p:nvPr>
        </p:nvSpPr>
        <p:spPr>
          <a:xfrm>
            <a:off x="139575" y="134495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b="1" dirty="0"/>
              <a:t>WBS: Deployment</a:t>
            </a:r>
            <a:endParaRPr sz="3500" b="1" dirty="0"/>
          </a:p>
        </p:txBody>
      </p:sp>
      <p:sp>
        <p:nvSpPr>
          <p:cNvPr id="4" name="Google Shape;131;p19">
            <a:extLst>
              <a:ext uri="{FF2B5EF4-FFF2-40B4-BE49-F238E27FC236}">
                <a16:creationId xmlns:a16="http://schemas.microsoft.com/office/drawing/2014/main" id="{BD62F9F0-8BBC-446A-AE8E-B49D2FCDCB14}"/>
              </a:ext>
            </a:extLst>
          </p:cNvPr>
          <p:cNvSpPr txBox="1">
            <a:spLocks/>
          </p:cNvSpPr>
          <p:nvPr/>
        </p:nvSpPr>
        <p:spPr>
          <a:xfrm>
            <a:off x="483825" y="679950"/>
            <a:ext cx="8520600" cy="2596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-368300">
              <a:lnSpc>
                <a:spcPct val="150000"/>
              </a:lnSpc>
              <a:buClr>
                <a:srgbClr val="FFFFFF"/>
              </a:buClr>
              <a:buSzPts val="2200"/>
              <a:buFont typeface="Roboto"/>
              <a:buChar char="❖"/>
            </a:pPr>
            <a:r>
              <a:rPr lang="en-US" dirty="0">
                <a:solidFill>
                  <a:srgbClr val="FFFFFF"/>
                </a:solidFill>
              </a:rPr>
              <a:t>Launch app</a:t>
            </a:r>
          </a:p>
          <a:p>
            <a:pPr indent="-368300">
              <a:lnSpc>
                <a:spcPct val="150000"/>
              </a:lnSpc>
              <a:buClr>
                <a:srgbClr val="FFFFFF"/>
              </a:buClr>
              <a:buSzPts val="2200"/>
              <a:buFont typeface="Roboto"/>
              <a:buChar char="❖"/>
            </a:pPr>
            <a:r>
              <a:rPr lang="en-US" dirty="0">
                <a:solidFill>
                  <a:srgbClr val="FFFFFF"/>
                </a:solidFill>
              </a:rPr>
              <a:t>Connect UTD database and app database/launch new database</a:t>
            </a:r>
          </a:p>
          <a:p>
            <a:pPr indent="-368300">
              <a:lnSpc>
                <a:spcPct val="150000"/>
              </a:lnSpc>
              <a:buClr>
                <a:srgbClr val="FFFFFF"/>
              </a:buClr>
              <a:buSzPts val="2200"/>
              <a:buFont typeface="Roboto"/>
              <a:buChar char="❖"/>
            </a:pPr>
            <a:r>
              <a:rPr lang="en-US" dirty="0">
                <a:solidFill>
                  <a:srgbClr val="FFFFFF"/>
                </a:solidFill>
              </a:rPr>
              <a:t>Host computer system setup</a:t>
            </a:r>
          </a:p>
          <a:p>
            <a:pPr indent="-368300">
              <a:lnSpc>
                <a:spcPct val="150000"/>
              </a:lnSpc>
              <a:buClr>
                <a:srgbClr val="FFFFFF"/>
              </a:buClr>
              <a:buSzPts val="2200"/>
              <a:buFont typeface="Roboto"/>
              <a:buChar char="❖"/>
            </a:pPr>
            <a:r>
              <a:rPr lang="en-US" dirty="0">
                <a:solidFill>
                  <a:srgbClr val="FFFFFF"/>
                </a:solidFill>
              </a:rPr>
              <a:t>Establish network connections</a:t>
            </a:r>
          </a:p>
          <a:p>
            <a:pPr indent="-368300">
              <a:lnSpc>
                <a:spcPct val="150000"/>
              </a:lnSpc>
              <a:buClr>
                <a:srgbClr val="FFFFFF"/>
              </a:buClr>
              <a:buSzPts val="2200"/>
              <a:buFont typeface="Roboto"/>
              <a:buChar char="❖"/>
            </a:pPr>
            <a:r>
              <a:rPr lang="en-US" dirty="0">
                <a:solidFill>
                  <a:srgbClr val="FFFFFF"/>
                </a:solidFill>
              </a:rPr>
              <a:t>Training</a:t>
            </a:r>
          </a:p>
          <a:p>
            <a:pPr indent="-368300">
              <a:lnSpc>
                <a:spcPct val="150000"/>
              </a:lnSpc>
              <a:buClr>
                <a:srgbClr val="FFFFFF"/>
              </a:buClr>
              <a:buSzPts val="2200"/>
              <a:buFont typeface="Roboto"/>
              <a:buChar char="❖"/>
            </a:pPr>
            <a:r>
              <a:rPr lang="en-US" dirty="0">
                <a:solidFill>
                  <a:srgbClr val="FFFFFF"/>
                </a:solidFill>
              </a:rPr>
              <a:t>Launch DB</a:t>
            </a:r>
            <a:endParaRPr lang="en-US" sz="2200" dirty="0">
              <a:solidFill>
                <a:srgbClr val="FFFFFF"/>
              </a:solidFill>
            </a:endParaRPr>
          </a:p>
          <a:p>
            <a:pPr indent="-368300">
              <a:lnSpc>
                <a:spcPct val="150000"/>
              </a:lnSpc>
              <a:buClr>
                <a:srgbClr val="FFFFFF"/>
              </a:buClr>
              <a:buSzPts val="2200"/>
              <a:buFont typeface="Roboto"/>
              <a:buChar char="❖"/>
            </a:pPr>
            <a:endParaRPr lang="en-US" sz="1200" dirty="0">
              <a:solidFill>
                <a:srgbClr val="FFFFFF"/>
              </a:solidFill>
            </a:endParaRPr>
          </a:p>
          <a:p>
            <a:pPr indent="-368300">
              <a:lnSpc>
                <a:spcPct val="150000"/>
              </a:lnSpc>
              <a:buClr>
                <a:srgbClr val="FFFFFF"/>
              </a:buClr>
              <a:buSzPts val="2200"/>
              <a:buFont typeface="Roboto"/>
              <a:buChar char="❖"/>
            </a:pPr>
            <a:r>
              <a:rPr lang="en-US" sz="2200" dirty="0">
                <a:solidFill>
                  <a:srgbClr val="FFFFFF"/>
                </a:solidFill>
              </a:rPr>
              <a:t>Ensure everything is in place for launch day</a:t>
            </a:r>
          </a:p>
          <a:p>
            <a:pPr indent="-368300">
              <a:lnSpc>
                <a:spcPct val="150000"/>
              </a:lnSpc>
              <a:buClr>
                <a:srgbClr val="FFFFFF"/>
              </a:buClr>
              <a:buSzPts val="2200"/>
              <a:buFont typeface="Roboto"/>
              <a:buChar char="❖"/>
            </a:pPr>
            <a:r>
              <a:rPr lang="en-US" sz="2200" dirty="0">
                <a:solidFill>
                  <a:srgbClr val="FFFFFF"/>
                </a:solidFill>
              </a:rPr>
              <a:t>All systems connected together</a:t>
            </a:r>
          </a:p>
          <a:p>
            <a:pPr indent="-368300">
              <a:lnSpc>
                <a:spcPct val="150000"/>
              </a:lnSpc>
              <a:buClr>
                <a:srgbClr val="FFFFFF"/>
              </a:buClr>
              <a:buSzPts val="2200"/>
              <a:buFont typeface="Roboto"/>
              <a:buChar char="❖"/>
            </a:pPr>
            <a:r>
              <a:rPr lang="en-US" sz="2200" dirty="0">
                <a:solidFill>
                  <a:srgbClr val="FFFFFF"/>
                </a:solidFill>
              </a:rPr>
              <a:t>Make sure users have functionality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3"/>
          <p:cNvSpPr txBox="1">
            <a:spLocks noGrp="1"/>
          </p:cNvSpPr>
          <p:nvPr>
            <p:ph type="title"/>
          </p:nvPr>
        </p:nvSpPr>
        <p:spPr>
          <a:xfrm>
            <a:off x="139575" y="134495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b="1"/>
              <a:t>WBS: Deployment</a:t>
            </a:r>
            <a:endParaRPr sz="3500" b="1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5BC7F5-8D0F-4719-AC42-151724A013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4673" y="163349"/>
            <a:ext cx="2160477" cy="48168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835DE7C-4F48-47FB-96E9-467B895E62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276" y="1071993"/>
            <a:ext cx="2113253" cy="21722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0BB44F6-41E7-42E5-A720-C227AAA624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66604" y="1071993"/>
            <a:ext cx="2502847" cy="2550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3877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07179-616C-43F3-8102-6DEA8B9EEA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973" y="26076"/>
            <a:ext cx="8222100" cy="83880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Pricing Milestones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56974B2A-049B-4495-8683-6A1A59A908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3410" y="929244"/>
            <a:ext cx="184731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45FC3205-0EA2-4C47-89A8-A248EB8327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0993157"/>
              </p:ext>
            </p:extLst>
          </p:nvPr>
        </p:nvGraphicFramePr>
        <p:xfrm>
          <a:off x="150150" y="940674"/>
          <a:ext cx="2593050" cy="35445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6525">
                  <a:extLst>
                    <a:ext uri="{9D8B030D-6E8A-4147-A177-3AD203B41FA5}">
                      <a16:colId xmlns:a16="http://schemas.microsoft.com/office/drawing/2014/main" val="1523564490"/>
                    </a:ext>
                  </a:extLst>
                </a:gridCol>
                <a:gridCol w="1296525">
                  <a:extLst>
                    <a:ext uri="{9D8B030D-6E8A-4147-A177-3AD203B41FA5}">
                      <a16:colId xmlns:a16="http://schemas.microsoft.com/office/drawing/2014/main" val="1490774776"/>
                    </a:ext>
                  </a:extLst>
                </a:gridCol>
              </a:tblGrid>
              <a:tr h="476850">
                <a:tc>
                  <a:txBody>
                    <a:bodyPr/>
                    <a:lstStyle/>
                    <a:p>
                      <a:r>
                        <a:rPr lang="en-US" dirty="0"/>
                        <a:t>Milestone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Price(USD)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4826697"/>
                  </a:ext>
                </a:extLst>
              </a:tr>
              <a:tr h="476850">
                <a:tc>
                  <a:txBody>
                    <a:bodyPr/>
                    <a:lstStyle/>
                    <a:p>
                      <a:r>
                        <a:rPr lang="en-US" dirty="0"/>
                        <a:t>Requirements</a:t>
                      </a:r>
                    </a:p>
                    <a:p>
                      <a:r>
                        <a:rPr lang="en-US" dirty="0"/>
                        <a:t>(M01)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$100,000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9509273"/>
                  </a:ext>
                </a:extLst>
              </a:tr>
              <a:tr h="476850">
                <a:tc>
                  <a:txBody>
                    <a:bodyPr/>
                    <a:lstStyle/>
                    <a:p>
                      <a:r>
                        <a:rPr lang="en-US" dirty="0"/>
                        <a:t>Design</a:t>
                      </a:r>
                    </a:p>
                    <a:p>
                      <a:r>
                        <a:rPr lang="en-US" dirty="0"/>
                        <a:t>(M02)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$200,000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0808929"/>
                  </a:ext>
                </a:extLst>
              </a:tr>
              <a:tr h="476850">
                <a:tc>
                  <a:txBody>
                    <a:bodyPr/>
                    <a:lstStyle/>
                    <a:p>
                      <a:r>
                        <a:rPr lang="en-US" dirty="0"/>
                        <a:t>Development</a:t>
                      </a:r>
                    </a:p>
                    <a:p>
                      <a:r>
                        <a:rPr lang="en-US" dirty="0"/>
                        <a:t>(M03)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$800,000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6251899"/>
                  </a:ext>
                </a:extLst>
              </a:tr>
              <a:tr h="476850">
                <a:tc>
                  <a:txBody>
                    <a:bodyPr/>
                    <a:lstStyle/>
                    <a:p>
                      <a:r>
                        <a:rPr lang="en-US" dirty="0"/>
                        <a:t>Testing</a:t>
                      </a:r>
                    </a:p>
                    <a:p>
                      <a:r>
                        <a:rPr lang="en-US" dirty="0"/>
                        <a:t>(M04)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$400,000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4048784"/>
                  </a:ext>
                </a:extLst>
              </a:tr>
              <a:tr h="476850">
                <a:tc>
                  <a:txBody>
                    <a:bodyPr/>
                    <a:lstStyle/>
                    <a:p>
                      <a:r>
                        <a:rPr lang="en-US" dirty="0"/>
                        <a:t>Deployment</a:t>
                      </a:r>
                    </a:p>
                    <a:p>
                      <a:r>
                        <a:rPr lang="en-US" dirty="0"/>
                        <a:t>(M05)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$150,000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4122836"/>
                  </a:ext>
                </a:extLst>
              </a:tr>
              <a:tr h="476850">
                <a:tc>
                  <a:txBody>
                    <a:bodyPr/>
                    <a:lstStyle/>
                    <a:p>
                      <a:r>
                        <a:rPr lang="en-US" b="1" dirty="0"/>
                        <a:t>Total: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$1,650,000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0209987"/>
                  </a:ext>
                </a:extLst>
              </a:tr>
            </a:tbl>
          </a:graphicData>
        </a:graphic>
      </p:graphicFrame>
      <p:sp>
        <p:nvSpPr>
          <p:cNvPr id="11" name="Title 1">
            <a:extLst>
              <a:ext uri="{FF2B5EF4-FFF2-40B4-BE49-F238E27FC236}">
                <a16:creationId xmlns:a16="http://schemas.microsoft.com/office/drawing/2014/main" id="{2FC6E6B6-6301-47AF-AF7C-BDC190BEBFC3}"/>
              </a:ext>
            </a:extLst>
          </p:cNvPr>
          <p:cNvSpPr txBox="1">
            <a:spLocks/>
          </p:cNvSpPr>
          <p:nvPr/>
        </p:nvSpPr>
        <p:spPr>
          <a:xfrm>
            <a:off x="150150" y="4502178"/>
            <a:ext cx="2593050" cy="3676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ctr"/>
            <a:r>
              <a:rPr lang="en-US" sz="1600" b="1" dirty="0">
                <a:solidFill>
                  <a:schemeClr val="bg1"/>
                </a:solidFill>
              </a:rPr>
              <a:t>Initial top-down estimate</a:t>
            </a:r>
          </a:p>
        </p:txBody>
      </p:sp>
      <p:sp>
        <p:nvSpPr>
          <p:cNvPr id="14" name="Google Shape;131;p19">
            <a:extLst>
              <a:ext uri="{FF2B5EF4-FFF2-40B4-BE49-F238E27FC236}">
                <a16:creationId xmlns:a16="http://schemas.microsoft.com/office/drawing/2014/main" id="{0186451E-A450-41E2-88FE-AC8BA67B6FE6}"/>
              </a:ext>
            </a:extLst>
          </p:cNvPr>
          <p:cNvSpPr txBox="1">
            <a:spLocks/>
          </p:cNvSpPr>
          <p:nvPr/>
        </p:nvSpPr>
        <p:spPr>
          <a:xfrm>
            <a:off x="2327568" y="824390"/>
            <a:ext cx="6666282" cy="40167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831850" lvl="1" indent="-285750">
              <a:lnSpc>
                <a:spcPct val="150000"/>
              </a:lnSpc>
              <a:buClr>
                <a:srgbClr val="FFFFFF"/>
              </a:buClr>
              <a:buSzPts val="2200"/>
              <a:buFont typeface="Wingdings" panose="05000000000000000000" pitchFamily="2" charset="2"/>
              <a:buChar char="v"/>
            </a:pPr>
            <a:r>
              <a:rPr lang="en-US" sz="1800" dirty="0">
                <a:solidFill>
                  <a:srgbClr val="FFFFFF"/>
                </a:solidFill>
              </a:rPr>
              <a:t>Wages based of average of appropriate engineering position in Dallas, TX</a:t>
            </a:r>
          </a:p>
          <a:p>
            <a:pPr marL="831850" lvl="1" indent="-285750">
              <a:lnSpc>
                <a:spcPct val="150000"/>
              </a:lnSpc>
              <a:buClr>
                <a:srgbClr val="FFFFFF"/>
              </a:buClr>
              <a:buSzPts val="2200"/>
              <a:buFont typeface="Wingdings" panose="05000000000000000000" pitchFamily="2" charset="2"/>
              <a:buChar char="v"/>
            </a:pPr>
            <a:r>
              <a:rPr lang="en-US" sz="1800" dirty="0">
                <a:solidFill>
                  <a:srgbClr val="FFFFFF"/>
                </a:solidFill>
              </a:rPr>
              <a:t>Development costs mostly come from back-end, host computer system, and mobile application development</a:t>
            </a:r>
          </a:p>
          <a:p>
            <a:pPr marL="831850" lvl="1" indent="-285750">
              <a:lnSpc>
                <a:spcPct val="150000"/>
              </a:lnSpc>
              <a:buClr>
                <a:srgbClr val="FFFFFF"/>
              </a:buClr>
              <a:buSzPts val="2200"/>
              <a:buFont typeface="Wingdings" panose="05000000000000000000" pitchFamily="2" charset="2"/>
              <a:buChar char="v"/>
            </a:pPr>
            <a:r>
              <a:rPr lang="en-US" sz="1800" dirty="0">
                <a:solidFill>
                  <a:srgbClr val="FFFFFF"/>
                </a:solidFill>
              </a:rPr>
              <a:t>Time to build estimated around 270 days</a:t>
            </a:r>
          </a:p>
          <a:p>
            <a:pPr marL="1289050" lvl="2" indent="-285750">
              <a:lnSpc>
                <a:spcPct val="150000"/>
              </a:lnSpc>
              <a:buClr>
                <a:srgbClr val="FFFFFF"/>
              </a:buClr>
              <a:buSzPts val="2200"/>
              <a:buFont typeface="Wingdings" panose="05000000000000000000" pitchFamily="2" charset="2"/>
              <a:buChar char="v"/>
            </a:pPr>
            <a:r>
              <a:rPr lang="en-US" sz="1800" dirty="0">
                <a:solidFill>
                  <a:srgbClr val="FFFFFF"/>
                </a:solidFill>
              </a:rPr>
              <a:t>Based on average length of medium-sized software project</a:t>
            </a:r>
          </a:p>
          <a:p>
            <a:pPr marL="1289050" lvl="2" indent="-285750">
              <a:lnSpc>
                <a:spcPct val="150000"/>
              </a:lnSpc>
              <a:buClr>
                <a:srgbClr val="FFFFFF"/>
              </a:buClr>
              <a:buSzPts val="2200"/>
              <a:buFont typeface="Wingdings" panose="05000000000000000000" pitchFamily="2" charset="2"/>
              <a:buChar char="v"/>
            </a:pPr>
            <a:endParaRPr lang="en-US" sz="1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20151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07179-616C-43F3-8102-6DEA8B9EEA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973" y="101875"/>
            <a:ext cx="8222100" cy="83880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Pricing Milestones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56974B2A-049B-4495-8683-6A1A59A908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3410" y="929244"/>
            <a:ext cx="184731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9" name="Table 6">
            <a:extLst>
              <a:ext uri="{FF2B5EF4-FFF2-40B4-BE49-F238E27FC236}">
                <a16:creationId xmlns:a16="http://schemas.microsoft.com/office/drawing/2014/main" id="{8A8E4543-02A8-4DE1-8966-87D0F31D43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0971926"/>
              </p:ext>
            </p:extLst>
          </p:nvPr>
        </p:nvGraphicFramePr>
        <p:xfrm>
          <a:off x="133973" y="929243"/>
          <a:ext cx="2593050" cy="33379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6525">
                  <a:extLst>
                    <a:ext uri="{9D8B030D-6E8A-4147-A177-3AD203B41FA5}">
                      <a16:colId xmlns:a16="http://schemas.microsoft.com/office/drawing/2014/main" val="1523564490"/>
                    </a:ext>
                  </a:extLst>
                </a:gridCol>
                <a:gridCol w="1296525">
                  <a:extLst>
                    <a:ext uri="{9D8B030D-6E8A-4147-A177-3AD203B41FA5}">
                      <a16:colId xmlns:a16="http://schemas.microsoft.com/office/drawing/2014/main" val="1490774776"/>
                    </a:ext>
                  </a:extLst>
                </a:gridCol>
              </a:tblGrid>
              <a:tr h="476850">
                <a:tc>
                  <a:txBody>
                    <a:bodyPr/>
                    <a:lstStyle/>
                    <a:p>
                      <a:r>
                        <a:rPr lang="en-US" dirty="0"/>
                        <a:t>Milestone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Price(USD)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4826697"/>
                  </a:ext>
                </a:extLst>
              </a:tr>
              <a:tr h="476850">
                <a:tc>
                  <a:txBody>
                    <a:bodyPr/>
                    <a:lstStyle/>
                    <a:p>
                      <a:r>
                        <a:rPr lang="en-US" dirty="0"/>
                        <a:t>Requirements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$117,819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9509273"/>
                  </a:ext>
                </a:extLst>
              </a:tr>
              <a:tr h="476850">
                <a:tc>
                  <a:txBody>
                    <a:bodyPr/>
                    <a:lstStyle/>
                    <a:p>
                      <a:r>
                        <a:rPr lang="en-US" dirty="0"/>
                        <a:t>Design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$83,060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0808929"/>
                  </a:ext>
                </a:extLst>
              </a:tr>
              <a:tr h="476850">
                <a:tc>
                  <a:txBody>
                    <a:bodyPr/>
                    <a:lstStyle/>
                    <a:p>
                      <a:r>
                        <a:rPr lang="en-US" dirty="0"/>
                        <a:t>Development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$264,632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6251899"/>
                  </a:ext>
                </a:extLst>
              </a:tr>
              <a:tr h="476850">
                <a:tc>
                  <a:txBody>
                    <a:bodyPr/>
                    <a:lstStyle/>
                    <a:p>
                      <a:r>
                        <a:rPr lang="en-US" dirty="0"/>
                        <a:t>Testing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$247,452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4048784"/>
                  </a:ext>
                </a:extLst>
              </a:tr>
              <a:tr h="476850">
                <a:tc>
                  <a:txBody>
                    <a:bodyPr/>
                    <a:lstStyle/>
                    <a:p>
                      <a:r>
                        <a:rPr lang="en-US" dirty="0"/>
                        <a:t>Deployment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$108,272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4122836"/>
                  </a:ext>
                </a:extLst>
              </a:tr>
              <a:tr h="476850">
                <a:tc>
                  <a:txBody>
                    <a:bodyPr/>
                    <a:lstStyle/>
                    <a:p>
                      <a:r>
                        <a:rPr lang="en-US" b="1" dirty="0"/>
                        <a:t>Total: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$821,235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0209987"/>
                  </a:ext>
                </a:extLst>
              </a:tr>
            </a:tbl>
          </a:graphicData>
        </a:graphic>
      </p:graphicFrame>
      <p:graphicFrame>
        <p:nvGraphicFramePr>
          <p:cNvPr id="10" name="Table 6">
            <a:extLst>
              <a:ext uri="{FF2B5EF4-FFF2-40B4-BE49-F238E27FC236}">
                <a16:creationId xmlns:a16="http://schemas.microsoft.com/office/drawing/2014/main" id="{3C2345DE-6CFB-429B-BB0A-566C1F6879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7649727"/>
              </p:ext>
            </p:extLst>
          </p:nvPr>
        </p:nvGraphicFramePr>
        <p:xfrm>
          <a:off x="2846460" y="929244"/>
          <a:ext cx="2641542" cy="33379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0771">
                  <a:extLst>
                    <a:ext uri="{9D8B030D-6E8A-4147-A177-3AD203B41FA5}">
                      <a16:colId xmlns:a16="http://schemas.microsoft.com/office/drawing/2014/main" val="1523564490"/>
                    </a:ext>
                  </a:extLst>
                </a:gridCol>
                <a:gridCol w="1320771">
                  <a:extLst>
                    <a:ext uri="{9D8B030D-6E8A-4147-A177-3AD203B41FA5}">
                      <a16:colId xmlns:a16="http://schemas.microsoft.com/office/drawing/2014/main" val="1490774776"/>
                    </a:ext>
                  </a:extLst>
                </a:gridCol>
              </a:tblGrid>
              <a:tr h="478067">
                <a:tc>
                  <a:txBody>
                    <a:bodyPr/>
                    <a:lstStyle/>
                    <a:p>
                      <a:r>
                        <a:rPr lang="en-US" dirty="0"/>
                        <a:t>Milestone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Price(USD)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4826697"/>
                  </a:ext>
                </a:extLst>
              </a:tr>
              <a:tr h="469554">
                <a:tc>
                  <a:txBody>
                    <a:bodyPr/>
                    <a:lstStyle/>
                    <a:p>
                      <a:r>
                        <a:rPr lang="en-US" dirty="0"/>
                        <a:t>Requirements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$159,055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9509273"/>
                  </a:ext>
                </a:extLst>
              </a:tr>
              <a:tr h="478067">
                <a:tc>
                  <a:txBody>
                    <a:bodyPr/>
                    <a:lstStyle/>
                    <a:p>
                      <a:r>
                        <a:rPr lang="en-US" dirty="0"/>
                        <a:t>Design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$112,131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0808929"/>
                  </a:ext>
                </a:extLst>
              </a:tr>
              <a:tr h="478067">
                <a:tc>
                  <a:txBody>
                    <a:bodyPr/>
                    <a:lstStyle/>
                    <a:p>
                      <a:r>
                        <a:rPr lang="en-US" dirty="0"/>
                        <a:t>Development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$358,765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6251899"/>
                  </a:ext>
                </a:extLst>
              </a:tr>
              <a:tr h="478067">
                <a:tc>
                  <a:txBody>
                    <a:bodyPr/>
                    <a:lstStyle/>
                    <a:p>
                      <a:r>
                        <a:rPr lang="en-US" dirty="0"/>
                        <a:t>Testing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$310,506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4048784"/>
                  </a:ext>
                </a:extLst>
              </a:tr>
              <a:tr h="478067">
                <a:tc>
                  <a:txBody>
                    <a:bodyPr/>
                    <a:lstStyle/>
                    <a:p>
                      <a:r>
                        <a:rPr lang="en-US" dirty="0"/>
                        <a:t>Deployment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$146,167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4122836"/>
                  </a:ext>
                </a:extLst>
              </a:tr>
              <a:tr h="478067">
                <a:tc>
                  <a:txBody>
                    <a:bodyPr/>
                    <a:lstStyle/>
                    <a:p>
                      <a:r>
                        <a:rPr lang="en-US" b="1" dirty="0"/>
                        <a:t>Total: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$1,086,624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0209987"/>
                  </a:ext>
                </a:extLst>
              </a:tr>
            </a:tbl>
          </a:graphicData>
        </a:graphic>
      </p:graphicFrame>
      <p:sp>
        <p:nvSpPr>
          <p:cNvPr id="12" name="Title 1">
            <a:extLst>
              <a:ext uri="{FF2B5EF4-FFF2-40B4-BE49-F238E27FC236}">
                <a16:creationId xmlns:a16="http://schemas.microsoft.com/office/drawing/2014/main" id="{1748AF3A-A3D9-4F2A-8025-903884052406}"/>
              </a:ext>
            </a:extLst>
          </p:cNvPr>
          <p:cNvSpPr txBox="1">
            <a:spLocks/>
          </p:cNvSpPr>
          <p:nvPr/>
        </p:nvSpPr>
        <p:spPr>
          <a:xfrm>
            <a:off x="230956" y="4459041"/>
            <a:ext cx="2313710" cy="3676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ctr"/>
            <a:r>
              <a:rPr lang="en-US" sz="1600" b="1" dirty="0">
                <a:solidFill>
                  <a:schemeClr val="bg1"/>
                </a:solidFill>
              </a:rPr>
              <a:t>Bottom up cost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9C42D056-FE35-475B-9BD8-B3726943C7AE}"/>
              </a:ext>
            </a:extLst>
          </p:cNvPr>
          <p:cNvSpPr txBox="1">
            <a:spLocks/>
          </p:cNvSpPr>
          <p:nvPr/>
        </p:nvSpPr>
        <p:spPr>
          <a:xfrm>
            <a:off x="2957296" y="4459040"/>
            <a:ext cx="2313710" cy="3676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ctr"/>
            <a:r>
              <a:rPr lang="en-US" sz="1600" b="1" dirty="0">
                <a:solidFill>
                  <a:schemeClr val="bg1"/>
                </a:solidFill>
              </a:rPr>
              <a:t>Bottom up price</a:t>
            </a:r>
          </a:p>
        </p:txBody>
      </p:sp>
      <p:sp>
        <p:nvSpPr>
          <p:cNvPr id="14" name="Google Shape;131;p19">
            <a:extLst>
              <a:ext uri="{FF2B5EF4-FFF2-40B4-BE49-F238E27FC236}">
                <a16:creationId xmlns:a16="http://schemas.microsoft.com/office/drawing/2014/main" id="{FCBF25E8-70D9-4A56-B534-462D77D0170E}"/>
              </a:ext>
            </a:extLst>
          </p:cNvPr>
          <p:cNvSpPr txBox="1">
            <a:spLocks/>
          </p:cNvSpPr>
          <p:nvPr/>
        </p:nvSpPr>
        <p:spPr>
          <a:xfrm>
            <a:off x="5004771" y="595744"/>
            <a:ext cx="4005256" cy="4336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831850" lvl="1" indent="-285750">
              <a:lnSpc>
                <a:spcPct val="150000"/>
              </a:lnSpc>
              <a:buClr>
                <a:srgbClr val="FFFFFF"/>
              </a:buClr>
              <a:buSzPts val="2200"/>
              <a:buFont typeface="Wingdings" panose="05000000000000000000" pitchFamily="2" charset="2"/>
              <a:buChar char="v"/>
            </a:pPr>
            <a:r>
              <a:rPr lang="en-US" sz="1800" dirty="0">
                <a:solidFill>
                  <a:srgbClr val="FFFFFF"/>
                </a:solidFill>
              </a:rPr>
              <a:t>1.35 mark-up</a:t>
            </a:r>
          </a:p>
          <a:p>
            <a:pPr marL="831850" lvl="1" indent="-285750">
              <a:lnSpc>
                <a:spcPct val="150000"/>
              </a:lnSpc>
              <a:buClr>
                <a:srgbClr val="FFFFFF"/>
              </a:buClr>
              <a:buSzPts val="2200"/>
              <a:buFont typeface="Wingdings" panose="05000000000000000000" pitchFamily="2" charset="2"/>
              <a:buChar char="v"/>
            </a:pPr>
            <a:r>
              <a:rPr lang="en-US" sz="1800" dirty="0">
                <a:solidFill>
                  <a:srgbClr val="FFFFFF"/>
                </a:solidFill>
              </a:rPr>
              <a:t>Time to build less than original estimate (211 days)</a:t>
            </a:r>
          </a:p>
          <a:p>
            <a:pPr marL="831850" lvl="1" indent="-285750">
              <a:lnSpc>
                <a:spcPct val="150000"/>
              </a:lnSpc>
              <a:buClr>
                <a:srgbClr val="FFFFFF"/>
              </a:buClr>
              <a:buSzPts val="2200"/>
              <a:buFont typeface="Wingdings" panose="05000000000000000000" pitchFamily="2" charset="2"/>
              <a:buChar char="v"/>
            </a:pPr>
            <a:r>
              <a:rPr lang="en-US" sz="1800" dirty="0">
                <a:solidFill>
                  <a:srgbClr val="FFFFFF"/>
                </a:solidFill>
              </a:rPr>
              <a:t>Development cost drastically overestimated prior</a:t>
            </a:r>
          </a:p>
          <a:p>
            <a:pPr marL="831850" lvl="1" indent="-285750">
              <a:lnSpc>
                <a:spcPct val="150000"/>
              </a:lnSpc>
              <a:buClr>
                <a:srgbClr val="FFFFFF"/>
              </a:buClr>
              <a:buSzPts val="2200"/>
              <a:buFont typeface="Wingdings" panose="05000000000000000000" pitchFamily="2" charset="2"/>
              <a:buChar char="v"/>
            </a:pPr>
            <a:r>
              <a:rPr lang="en-US" sz="1800" dirty="0">
                <a:solidFill>
                  <a:srgbClr val="FFFFFF"/>
                </a:solidFill>
              </a:rPr>
              <a:t>Includes employee benefits</a:t>
            </a:r>
          </a:p>
          <a:p>
            <a:pPr marL="831850" lvl="1" indent="-285750">
              <a:lnSpc>
                <a:spcPct val="100000"/>
              </a:lnSpc>
              <a:buClr>
                <a:srgbClr val="FFFFFF"/>
              </a:buClr>
              <a:buSzPts val="2200"/>
              <a:buFont typeface="Wingdings" panose="05000000000000000000" pitchFamily="2" charset="2"/>
              <a:buChar char="v"/>
            </a:pPr>
            <a:r>
              <a:rPr lang="en-US" sz="1800" dirty="0">
                <a:solidFill>
                  <a:srgbClr val="FFFFFF"/>
                </a:solidFill>
              </a:rPr>
              <a:t>Team of 41 employees</a:t>
            </a:r>
          </a:p>
          <a:p>
            <a:pPr marL="1289050" lvl="2" indent="-285750">
              <a:lnSpc>
                <a:spcPct val="100000"/>
              </a:lnSpc>
              <a:buClr>
                <a:srgbClr val="FFFFFF"/>
              </a:buClr>
              <a:buSzPts val="2200"/>
              <a:buFont typeface="Wingdings" panose="05000000000000000000" pitchFamily="2" charset="2"/>
              <a:buChar char="v"/>
            </a:pPr>
            <a:r>
              <a:rPr lang="en-US" sz="1800" dirty="0">
                <a:solidFill>
                  <a:srgbClr val="FFFFFF"/>
                </a:solidFill>
              </a:rPr>
              <a:t>Including PM</a:t>
            </a:r>
          </a:p>
          <a:p>
            <a:pPr marL="1003300" lvl="2" indent="0">
              <a:lnSpc>
                <a:spcPct val="100000"/>
              </a:lnSpc>
              <a:buClr>
                <a:srgbClr val="FFFFFF"/>
              </a:buClr>
              <a:buSzPts val="2200"/>
              <a:buNone/>
            </a:pPr>
            <a:endParaRPr lang="en-US" sz="1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17032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EA2DDC-6F08-4F62-8205-C7A7978982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2882" y="67237"/>
            <a:ext cx="8222100" cy="838800"/>
          </a:xfrm>
        </p:spPr>
        <p:txBody>
          <a:bodyPr/>
          <a:lstStyle/>
          <a:p>
            <a:r>
              <a:rPr lang="en-US" dirty="0"/>
              <a:t>Key Risks &amp; Issues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5510724-3712-4237-BCD7-0A14643E0E40}"/>
              </a:ext>
            </a:extLst>
          </p:cNvPr>
          <p:cNvSpPr txBox="1"/>
          <p:nvPr/>
        </p:nvSpPr>
        <p:spPr>
          <a:xfrm>
            <a:off x="96981" y="906037"/>
            <a:ext cx="29025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Risks:</a:t>
            </a:r>
          </a:p>
        </p:txBody>
      </p:sp>
      <p:sp>
        <p:nvSpPr>
          <p:cNvPr id="6" name="Google Shape;131;p19">
            <a:extLst>
              <a:ext uri="{FF2B5EF4-FFF2-40B4-BE49-F238E27FC236}">
                <a16:creationId xmlns:a16="http://schemas.microsoft.com/office/drawing/2014/main" id="{092FC049-9694-415F-B69E-FACC24F6DAE8}"/>
              </a:ext>
            </a:extLst>
          </p:cNvPr>
          <p:cNvSpPr txBox="1">
            <a:spLocks/>
          </p:cNvSpPr>
          <p:nvPr/>
        </p:nvSpPr>
        <p:spPr>
          <a:xfrm>
            <a:off x="375796" y="1414242"/>
            <a:ext cx="8520600" cy="1633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-368300">
              <a:lnSpc>
                <a:spcPct val="150000"/>
              </a:lnSpc>
              <a:buClr>
                <a:srgbClr val="FFFFFF"/>
              </a:buClr>
              <a:buSzPts val="2200"/>
              <a:buFont typeface="Roboto"/>
              <a:buChar char="❖"/>
            </a:pPr>
            <a:r>
              <a:rPr lang="en-US" sz="2000" dirty="0">
                <a:solidFill>
                  <a:srgbClr val="FFFFFF"/>
                </a:solidFill>
              </a:rPr>
              <a:t>Design of host computer system may be late by 3 days</a:t>
            </a:r>
          </a:p>
          <a:p>
            <a:pPr indent="-368300">
              <a:lnSpc>
                <a:spcPct val="150000"/>
              </a:lnSpc>
              <a:buClr>
                <a:srgbClr val="FFFFFF"/>
              </a:buClr>
              <a:buSzPts val="2200"/>
              <a:buFont typeface="Roboto"/>
              <a:buChar char="❖"/>
            </a:pPr>
            <a:r>
              <a:rPr lang="en-US" sz="2000" dirty="0">
                <a:solidFill>
                  <a:srgbClr val="FFFFFF"/>
                </a:solidFill>
              </a:rPr>
              <a:t>Design of mobile application may be late by 3 days</a:t>
            </a:r>
          </a:p>
          <a:p>
            <a:pPr indent="-368300">
              <a:lnSpc>
                <a:spcPct val="150000"/>
              </a:lnSpc>
              <a:buClr>
                <a:srgbClr val="FFFFFF"/>
              </a:buClr>
              <a:buSzPts val="2200"/>
              <a:buFont typeface="Roboto"/>
              <a:buChar char="❖"/>
            </a:pPr>
            <a:r>
              <a:rPr lang="en-US" sz="2000" dirty="0">
                <a:solidFill>
                  <a:srgbClr val="FFFFFF"/>
                </a:solidFill>
              </a:rPr>
              <a:t>Final design document may be late by 3 days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B20EFE-5968-4F5A-8B4A-9F3952B2E3ED}"/>
              </a:ext>
            </a:extLst>
          </p:cNvPr>
          <p:cNvSpPr txBox="1"/>
          <p:nvPr/>
        </p:nvSpPr>
        <p:spPr>
          <a:xfrm>
            <a:off x="96981" y="3210251"/>
            <a:ext cx="29025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Issues:</a:t>
            </a:r>
          </a:p>
        </p:txBody>
      </p:sp>
      <p:sp>
        <p:nvSpPr>
          <p:cNvPr id="8" name="Google Shape;131;p19">
            <a:extLst>
              <a:ext uri="{FF2B5EF4-FFF2-40B4-BE49-F238E27FC236}">
                <a16:creationId xmlns:a16="http://schemas.microsoft.com/office/drawing/2014/main" id="{5569B018-F030-480F-AC4B-BC06BF58A6F0}"/>
              </a:ext>
            </a:extLst>
          </p:cNvPr>
          <p:cNvSpPr txBox="1">
            <a:spLocks/>
          </p:cNvSpPr>
          <p:nvPr/>
        </p:nvSpPr>
        <p:spPr>
          <a:xfrm>
            <a:off x="375796" y="3718456"/>
            <a:ext cx="8520600" cy="1633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-368300">
              <a:lnSpc>
                <a:spcPct val="150000"/>
              </a:lnSpc>
              <a:buClr>
                <a:srgbClr val="FFFFFF"/>
              </a:buClr>
              <a:buSzPts val="2200"/>
              <a:buFont typeface="Roboto"/>
              <a:buChar char="❖"/>
            </a:pPr>
            <a:r>
              <a:rPr lang="en-US" sz="2000" dirty="0">
                <a:solidFill>
                  <a:srgbClr val="FFFFFF"/>
                </a:solidFill>
              </a:rPr>
              <a:t>Interview questions not complete on time, requirements interview with client is pushed back</a:t>
            </a:r>
          </a:p>
        </p:txBody>
      </p:sp>
    </p:spTree>
    <p:extLst>
      <p:ext uri="{BB962C8B-B14F-4D97-AF65-F5344CB8AC3E}">
        <p14:creationId xmlns:p14="http://schemas.microsoft.com/office/powerpoint/2010/main" val="37467135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375" y="135600"/>
            <a:ext cx="1545572" cy="2057202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-113226" y="2333625"/>
            <a:ext cx="1941900" cy="9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Roboto"/>
                <a:ea typeface="Roboto"/>
                <a:cs typeface="Roboto"/>
                <a:sym typeface="Roboto"/>
              </a:rPr>
              <a:t>Everett McCrea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Roboto"/>
                <a:ea typeface="Roboto"/>
                <a:cs typeface="Roboto"/>
                <a:sym typeface="Roboto"/>
              </a:rPr>
              <a:t>Software Engineering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Roboto"/>
                <a:ea typeface="Roboto"/>
                <a:cs typeface="Roboto"/>
                <a:sym typeface="Roboto"/>
              </a:rPr>
              <a:t>Junior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Roboto"/>
                <a:ea typeface="Roboto"/>
                <a:cs typeface="Roboto"/>
                <a:sym typeface="Roboto"/>
              </a:rPr>
              <a:t>Skills: Java, Cloud Computing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Roboto"/>
                <a:ea typeface="Roboto"/>
                <a:cs typeface="Roboto"/>
                <a:sym typeface="Roboto"/>
              </a:rPr>
              <a:t>Job: Java Application Dev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3" name="Google Shape;9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75150" y="504138"/>
            <a:ext cx="1545574" cy="1460948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4"/>
          <p:cNvSpPr txBox="1"/>
          <p:nvPr/>
        </p:nvSpPr>
        <p:spPr>
          <a:xfrm>
            <a:off x="1822175" y="2323050"/>
            <a:ext cx="1651500" cy="49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Roboto"/>
                <a:ea typeface="Roboto"/>
                <a:cs typeface="Roboto"/>
                <a:sym typeface="Roboto"/>
              </a:rPr>
              <a:t>Mohammad Asif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Roboto"/>
                <a:ea typeface="Roboto"/>
                <a:cs typeface="Roboto"/>
                <a:sym typeface="Roboto"/>
              </a:rPr>
              <a:t>Software Engineering Junior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Roboto"/>
                <a:ea typeface="Roboto"/>
                <a:cs typeface="Roboto"/>
                <a:sym typeface="Roboto"/>
              </a:rPr>
              <a:t>Skills: C++, Java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Roboto"/>
                <a:ea typeface="Roboto"/>
                <a:cs typeface="Roboto"/>
                <a:sym typeface="Roboto"/>
              </a:rPr>
              <a:t>Job: Application Development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5" name="Google Shape;95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60037" y="207812"/>
            <a:ext cx="1545573" cy="2060791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4"/>
          <p:cNvSpPr txBox="1"/>
          <p:nvPr/>
        </p:nvSpPr>
        <p:spPr>
          <a:xfrm>
            <a:off x="3554100" y="2397050"/>
            <a:ext cx="1651500" cy="49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Roboto"/>
                <a:ea typeface="Roboto"/>
                <a:cs typeface="Roboto"/>
                <a:sym typeface="Roboto"/>
              </a:rPr>
              <a:t>Luke Padgett</a:t>
            </a:r>
            <a:br>
              <a:rPr lang="en" sz="1100">
                <a:latin typeface="Roboto"/>
                <a:ea typeface="Roboto"/>
                <a:cs typeface="Roboto"/>
                <a:sym typeface="Roboto"/>
              </a:rPr>
            </a:br>
            <a:r>
              <a:rPr lang="en" sz="1100">
                <a:latin typeface="Roboto"/>
                <a:ea typeface="Roboto"/>
                <a:cs typeface="Roboto"/>
                <a:sym typeface="Roboto"/>
              </a:rPr>
              <a:t>Software Engineering</a:t>
            </a:r>
            <a:br>
              <a:rPr lang="en" sz="1100">
                <a:latin typeface="Roboto"/>
                <a:ea typeface="Roboto"/>
                <a:cs typeface="Roboto"/>
                <a:sym typeface="Roboto"/>
              </a:rPr>
            </a:br>
            <a:r>
              <a:rPr lang="en" sz="1100">
                <a:latin typeface="Roboto"/>
                <a:ea typeface="Roboto"/>
                <a:cs typeface="Roboto"/>
                <a:sym typeface="Roboto"/>
              </a:rPr>
              <a:t>Junior</a:t>
            </a:r>
            <a:br>
              <a:rPr lang="en" sz="1100">
                <a:latin typeface="Roboto"/>
                <a:ea typeface="Roboto"/>
                <a:cs typeface="Roboto"/>
                <a:sym typeface="Roboto"/>
              </a:rPr>
            </a:br>
            <a:r>
              <a:rPr lang="en" sz="1100">
                <a:latin typeface="Roboto"/>
                <a:ea typeface="Roboto"/>
                <a:cs typeface="Roboto"/>
                <a:sym typeface="Roboto"/>
              </a:rPr>
              <a:t>Skills: Java, Javascript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Roboto"/>
                <a:ea typeface="Roboto"/>
                <a:cs typeface="Roboto"/>
                <a:sym typeface="Roboto"/>
              </a:rPr>
              <a:t>Job: Enterprise Java  Dev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7" name="Google Shape;97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21500" y="627425"/>
            <a:ext cx="1362375" cy="1362375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4"/>
          <p:cNvSpPr txBox="1"/>
          <p:nvPr/>
        </p:nvSpPr>
        <p:spPr>
          <a:xfrm>
            <a:off x="5276925" y="2323050"/>
            <a:ext cx="1651500" cy="49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Roboto"/>
                <a:ea typeface="Roboto"/>
                <a:cs typeface="Roboto"/>
                <a:sym typeface="Roboto"/>
              </a:rPr>
              <a:t>Dylan Capece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Roboto"/>
                <a:ea typeface="Roboto"/>
                <a:cs typeface="Roboto"/>
                <a:sym typeface="Roboto"/>
              </a:rPr>
              <a:t>Software Engineering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Roboto"/>
                <a:ea typeface="Roboto"/>
                <a:cs typeface="Roboto"/>
                <a:sym typeface="Roboto"/>
              </a:rPr>
              <a:t>Senior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Roboto"/>
                <a:ea typeface="Roboto"/>
                <a:cs typeface="Roboto"/>
                <a:sym typeface="Roboto"/>
              </a:rPr>
              <a:t>Skills: Java, C++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Roboto"/>
                <a:ea typeface="Roboto"/>
                <a:cs typeface="Roboto"/>
                <a:sym typeface="Roboto"/>
              </a:rPr>
              <a:t>Job: Application Development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9" name="Google Shape;99;p14"/>
          <p:cNvSpPr txBox="1"/>
          <p:nvPr/>
        </p:nvSpPr>
        <p:spPr>
          <a:xfrm>
            <a:off x="7102175" y="2397050"/>
            <a:ext cx="1762200" cy="49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Roboto"/>
                <a:ea typeface="Roboto"/>
                <a:cs typeface="Roboto"/>
                <a:sym typeface="Roboto"/>
              </a:rPr>
              <a:t>Blake Stroud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Roboto"/>
                <a:ea typeface="Roboto"/>
                <a:cs typeface="Roboto"/>
                <a:sym typeface="Roboto"/>
              </a:rPr>
              <a:t>Software Engineering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Roboto"/>
                <a:ea typeface="Roboto"/>
                <a:cs typeface="Roboto"/>
                <a:sym typeface="Roboto"/>
              </a:rPr>
              <a:t>Senior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Roboto"/>
                <a:ea typeface="Roboto"/>
                <a:cs typeface="Roboto"/>
                <a:sym typeface="Roboto"/>
              </a:rPr>
              <a:t>Skills: C++/C, Python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Roboto"/>
                <a:ea typeface="Roboto"/>
                <a:cs typeface="Roboto"/>
                <a:sym typeface="Roboto"/>
              </a:rPr>
              <a:t>Job: Embedded Systems Engineer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0" name="Google Shape;100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266774" y="295475"/>
            <a:ext cx="1362375" cy="2038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EA2DDC-6F08-4F62-8205-C7A7978982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5682" y="67237"/>
            <a:ext cx="8222100" cy="838800"/>
          </a:xfrm>
        </p:spPr>
        <p:txBody>
          <a:bodyPr/>
          <a:lstStyle/>
          <a:p>
            <a:r>
              <a:rPr lang="en-US" dirty="0"/>
              <a:t>Decisions &amp; Actions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5510724-3712-4237-BCD7-0A14643E0E40}"/>
              </a:ext>
            </a:extLst>
          </p:cNvPr>
          <p:cNvSpPr txBox="1"/>
          <p:nvPr/>
        </p:nvSpPr>
        <p:spPr>
          <a:xfrm>
            <a:off x="96981" y="906037"/>
            <a:ext cx="29025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Decisions:</a:t>
            </a:r>
          </a:p>
        </p:txBody>
      </p:sp>
      <p:sp>
        <p:nvSpPr>
          <p:cNvPr id="6" name="Google Shape;131;p19">
            <a:extLst>
              <a:ext uri="{FF2B5EF4-FFF2-40B4-BE49-F238E27FC236}">
                <a16:creationId xmlns:a16="http://schemas.microsoft.com/office/drawing/2014/main" id="{092FC049-9694-415F-B69E-FACC24F6DAE8}"/>
              </a:ext>
            </a:extLst>
          </p:cNvPr>
          <p:cNvSpPr txBox="1">
            <a:spLocks/>
          </p:cNvSpPr>
          <p:nvPr/>
        </p:nvSpPr>
        <p:spPr>
          <a:xfrm>
            <a:off x="375796" y="1414242"/>
            <a:ext cx="8520600" cy="1633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-368300">
              <a:lnSpc>
                <a:spcPct val="150000"/>
              </a:lnSpc>
              <a:buClr>
                <a:srgbClr val="FFFFFF"/>
              </a:buClr>
              <a:buSzPts val="2200"/>
              <a:buFont typeface="Roboto"/>
              <a:buChar char="❖"/>
            </a:pPr>
            <a:r>
              <a:rPr lang="en-US" sz="2000" dirty="0">
                <a:solidFill>
                  <a:srgbClr val="FFFFFF"/>
                </a:solidFill>
              </a:rPr>
              <a:t>Requirements interviews conducted with all of the requirements team</a:t>
            </a:r>
          </a:p>
          <a:p>
            <a:pPr indent="-368300">
              <a:lnSpc>
                <a:spcPct val="150000"/>
              </a:lnSpc>
              <a:buClr>
                <a:srgbClr val="FFFFFF"/>
              </a:buClr>
              <a:buSzPts val="2200"/>
              <a:buFont typeface="Roboto"/>
              <a:buChar char="❖"/>
            </a:pPr>
            <a:r>
              <a:rPr lang="en-US" sz="2000" dirty="0">
                <a:solidFill>
                  <a:srgbClr val="FFFFFF"/>
                </a:solidFill>
              </a:rPr>
              <a:t>Client will review deliverables of project monthly</a:t>
            </a:r>
            <a:endParaRPr lang="en-US" sz="2800" dirty="0">
              <a:solidFill>
                <a:srgbClr val="FFFFFF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B20EFE-5968-4F5A-8B4A-9F3952B2E3ED}"/>
              </a:ext>
            </a:extLst>
          </p:cNvPr>
          <p:cNvSpPr txBox="1"/>
          <p:nvPr/>
        </p:nvSpPr>
        <p:spPr>
          <a:xfrm>
            <a:off x="96981" y="2571750"/>
            <a:ext cx="29025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Actions:</a:t>
            </a:r>
          </a:p>
        </p:txBody>
      </p:sp>
      <p:sp>
        <p:nvSpPr>
          <p:cNvPr id="8" name="Google Shape;131;p19">
            <a:extLst>
              <a:ext uri="{FF2B5EF4-FFF2-40B4-BE49-F238E27FC236}">
                <a16:creationId xmlns:a16="http://schemas.microsoft.com/office/drawing/2014/main" id="{5569B018-F030-480F-AC4B-BC06BF58A6F0}"/>
              </a:ext>
            </a:extLst>
          </p:cNvPr>
          <p:cNvSpPr txBox="1">
            <a:spLocks/>
          </p:cNvSpPr>
          <p:nvPr/>
        </p:nvSpPr>
        <p:spPr>
          <a:xfrm>
            <a:off x="247604" y="3048000"/>
            <a:ext cx="9365673" cy="1633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-368300">
              <a:lnSpc>
                <a:spcPct val="150000"/>
              </a:lnSpc>
              <a:buClr>
                <a:srgbClr val="FFFFFF"/>
              </a:buClr>
              <a:buSzPts val="2200"/>
              <a:buFont typeface="Roboto"/>
              <a:buChar char="❖"/>
            </a:pPr>
            <a:r>
              <a:rPr lang="en-US" sz="1500" dirty="0">
                <a:solidFill>
                  <a:schemeClr val="bg1"/>
                </a:solidFill>
              </a:rPr>
              <a:t>Start development of system's functional components once their design documents are finalized</a:t>
            </a:r>
          </a:p>
          <a:p>
            <a:pPr indent="-368300">
              <a:lnSpc>
                <a:spcPct val="150000"/>
              </a:lnSpc>
              <a:buClr>
                <a:srgbClr val="FFFFFF"/>
              </a:buClr>
              <a:buSzPts val="2200"/>
              <a:buFont typeface="Roboto"/>
              <a:buChar char="❖"/>
            </a:pPr>
            <a:r>
              <a:rPr lang="en-US" sz="1500" dirty="0">
                <a:solidFill>
                  <a:schemeClr val="bg1"/>
                </a:solidFill>
              </a:rPr>
              <a:t>Start testing of system's components as soon as their development is finalized</a:t>
            </a:r>
          </a:p>
          <a:p>
            <a:pPr indent="-368300">
              <a:lnSpc>
                <a:spcPct val="150000"/>
              </a:lnSpc>
              <a:buClr>
                <a:srgbClr val="FFFFFF"/>
              </a:buClr>
              <a:buSzPts val="2200"/>
              <a:buFont typeface="Roboto"/>
              <a:buChar char="❖"/>
            </a:pPr>
            <a:r>
              <a:rPr lang="en-US" sz="1500" dirty="0">
                <a:solidFill>
                  <a:schemeClr val="bg1"/>
                </a:solidFill>
              </a:rPr>
              <a:t> Have appropriate team lead participate in the review and finalization of deliverable documents </a:t>
            </a:r>
          </a:p>
          <a:p>
            <a:pPr indent="-368300">
              <a:lnSpc>
                <a:spcPct val="150000"/>
              </a:lnSpc>
              <a:buClr>
                <a:srgbClr val="FFFFFF"/>
              </a:buClr>
              <a:buSzPts val="2200"/>
              <a:buFont typeface="Roboto"/>
              <a:buChar char="❖"/>
            </a:pPr>
            <a:r>
              <a:rPr lang="en-US" sz="1500" dirty="0">
                <a:solidFill>
                  <a:schemeClr val="bg1"/>
                </a:solidFill>
              </a:rPr>
              <a:t>Contact development engineer lead each week to check in on progress </a:t>
            </a:r>
          </a:p>
        </p:txBody>
      </p:sp>
    </p:spTree>
    <p:extLst>
      <p:ext uri="{BB962C8B-B14F-4D97-AF65-F5344CB8AC3E}">
        <p14:creationId xmlns:p14="http://schemas.microsoft.com/office/powerpoint/2010/main" val="239605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3B7D280-4B3C-4C10-93AF-B676A4A032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775372" y="-71308"/>
            <a:ext cx="6007245" cy="838800"/>
          </a:xfrm>
        </p:spPr>
        <p:txBody>
          <a:bodyPr/>
          <a:lstStyle/>
          <a:p>
            <a:r>
              <a:rPr lang="en-US" sz="4800" dirty="0"/>
              <a:t>RMP Flowchart</a:t>
            </a:r>
          </a:p>
        </p:txBody>
      </p:sp>
      <p:sp>
        <p:nvSpPr>
          <p:cNvPr id="9" name="Google Shape;84;p1">
            <a:extLst>
              <a:ext uri="{FF2B5EF4-FFF2-40B4-BE49-F238E27FC236}">
                <a16:creationId xmlns:a16="http://schemas.microsoft.com/office/drawing/2014/main" id="{68E2C284-7336-4FFD-AA5E-C4EC03AD539D}"/>
              </a:ext>
            </a:extLst>
          </p:cNvPr>
          <p:cNvSpPr/>
          <p:nvPr/>
        </p:nvSpPr>
        <p:spPr>
          <a:xfrm>
            <a:off x="169913" y="896145"/>
            <a:ext cx="946146" cy="458165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Submit potential risk</a:t>
            </a:r>
            <a:endParaRPr sz="2800" dirty="0">
              <a:solidFill>
                <a:schemeClr val="bg1"/>
              </a:solidFill>
            </a:endParaRPr>
          </a:p>
        </p:txBody>
      </p:sp>
      <p:cxnSp>
        <p:nvCxnSpPr>
          <p:cNvPr id="10" name="Google Shape;85;p1">
            <a:extLst>
              <a:ext uri="{FF2B5EF4-FFF2-40B4-BE49-F238E27FC236}">
                <a16:creationId xmlns:a16="http://schemas.microsoft.com/office/drawing/2014/main" id="{53421113-063E-4CE2-BEA4-BBD2BBB16812}"/>
              </a:ext>
            </a:extLst>
          </p:cNvPr>
          <p:cNvCxnSpPr>
            <a:stCxn id="9" idx="3"/>
            <a:endCxn id="11" idx="1"/>
          </p:cNvCxnSpPr>
          <p:nvPr/>
        </p:nvCxnSpPr>
        <p:spPr>
          <a:xfrm>
            <a:off x="1116059" y="1125228"/>
            <a:ext cx="920559" cy="0"/>
          </a:xfrm>
          <a:prstGeom prst="straightConnector1">
            <a:avLst/>
          </a:prstGeom>
          <a:noFill/>
          <a:ln w="9525" cap="flat" cmpd="sng">
            <a:solidFill>
              <a:schemeClr val="bg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" name="Google Shape;86;p1">
            <a:extLst>
              <a:ext uri="{FF2B5EF4-FFF2-40B4-BE49-F238E27FC236}">
                <a16:creationId xmlns:a16="http://schemas.microsoft.com/office/drawing/2014/main" id="{CA93765F-BB50-4D65-8367-F521DFCF5C2D}"/>
              </a:ext>
            </a:extLst>
          </p:cNvPr>
          <p:cNvSpPr/>
          <p:nvPr/>
        </p:nvSpPr>
        <p:spPr>
          <a:xfrm>
            <a:off x="2036618" y="854015"/>
            <a:ext cx="988452" cy="542425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Project manager evaluation</a:t>
            </a:r>
            <a:endParaRPr sz="2800" dirty="0">
              <a:solidFill>
                <a:schemeClr val="bg1"/>
              </a:solidFill>
            </a:endParaRPr>
          </a:p>
        </p:txBody>
      </p:sp>
      <p:cxnSp>
        <p:nvCxnSpPr>
          <p:cNvPr id="12" name="Google Shape;87;p1">
            <a:extLst>
              <a:ext uri="{FF2B5EF4-FFF2-40B4-BE49-F238E27FC236}">
                <a16:creationId xmlns:a16="http://schemas.microsoft.com/office/drawing/2014/main" id="{A13BB603-652C-459F-8C42-C351B9E68A7D}"/>
              </a:ext>
            </a:extLst>
          </p:cNvPr>
          <p:cNvCxnSpPr>
            <a:stCxn id="11" idx="3"/>
            <a:endCxn id="13" idx="1"/>
          </p:cNvCxnSpPr>
          <p:nvPr/>
        </p:nvCxnSpPr>
        <p:spPr>
          <a:xfrm>
            <a:off x="3025070" y="1125228"/>
            <a:ext cx="771523" cy="7559"/>
          </a:xfrm>
          <a:prstGeom prst="straightConnector1">
            <a:avLst/>
          </a:prstGeom>
          <a:noFill/>
          <a:ln w="9525" cap="flat" cmpd="sng">
            <a:solidFill>
              <a:schemeClr val="bg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3" name="Google Shape;88;p1">
            <a:extLst>
              <a:ext uri="{FF2B5EF4-FFF2-40B4-BE49-F238E27FC236}">
                <a16:creationId xmlns:a16="http://schemas.microsoft.com/office/drawing/2014/main" id="{1BCB0F3B-0C87-453F-B7AB-A063C281D403}"/>
              </a:ext>
            </a:extLst>
          </p:cNvPr>
          <p:cNvSpPr/>
          <p:nvPr/>
        </p:nvSpPr>
        <p:spPr>
          <a:xfrm>
            <a:off x="3796593" y="625914"/>
            <a:ext cx="1123070" cy="1013746"/>
          </a:xfrm>
          <a:prstGeom prst="diamond">
            <a:avLst/>
          </a:prstGeom>
          <a:solidFill>
            <a:srgbClr val="D38E11"/>
          </a:solidFill>
          <a:ln w="12700" cap="flat" cmpd="sng">
            <a:solidFill>
              <a:srgbClr val="AC5B2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Is it a risk?</a:t>
            </a:r>
            <a:endParaRPr sz="2800" dirty="0">
              <a:solidFill>
                <a:schemeClr val="bg1"/>
              </a:solidFill>
            </a:endParaRPr>
          </a:p>
        </p:txBody>
      </p:sp>
      <p:cxnSp>
        <p:nvCxnSpPr>
          <p:cNvPr id="14" name="Google Shape;89;p1">
            <a:extLst>
              <a:ext uri="{FF2B5EF4-FFF2-40B4-BE49-F238E27FC236}">
                <a16:creationId xmlns:a16="http://schemas.microsoft.com/office/drawing/2014/main" id="{E5850CD9-D19D-4BB6-B40B-28080CC0E765}"/>
              </a:ext>
            </a:extLst>
          </p:cNvPr>
          <p:cNvCxnSpPr>
            <a:stCxn id="13" idx="3"/>
            <a:endCxn id="15" idx="1"/>
          </p:cNvCxnSpPr>
          <p:nvPr/>
        </p:nvCxnSpPr>
        <p:spPr>
          <a:xfrm>
            <a:off x="4919663" y="1132787"/>
            <a:ext cx="1111691" cy="0"/>
          </a:xfrm>
          <a:prstGeom prst="straightConnector1">
            <a:avLst/>
          </a:prstGeom>
          <a:noFill/>
          <a:ln w="9525" cap="flat" cmpd="sng">
            <a:solidFill>
              <a:schemeClr val="bg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5" name="Google Shape;90;p1">
            <a:extLst>
              <a:ext uri="{FF2B5EF4-FFF2-40B4-BE49-F238E27FC236}">
                <a16:creationId xmlns:a16="http://schemas.microsoft.com/office/drawing/2014/main" id="{826DA4AC-9052-460E-AE34-CF7034F8FC1E}"/>
              </a:ext>
            </a:extLst>
          </p:cNvPr>
          <p:cNvSpPr/>
          <p:nvPr/>
        </p:nvSpPr>
        <p:spPr>
          <a:xfrm>
            <a:off x="6031354" y="861574"/>
            <a:ext cx="988452" cy="542425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Disregard</a:t>
            </a:r>
            <a:endParaRPr sz="2800" dirty="0">
              <a:solidFill>
                <a:schemeClr val="bg1"/>
              </a:solidFill>
            </a:endParaRPr>
          </a:p>
        </p:txBody>
      </p:sp>
      <p:sp>
        <p:nvSpPr>
          <p:cNvPr id="16" name="Google Shape;91;p1">
            <a:extLst>
              <a:ext uri="{FF2B5EF4-FFF2-40B4-BE49-F238E27FC236}">
                <a16:creationId xmlns:a16="http://schemas.microsoft.com/office/drawing/2014/main" id="{94B44176-E3D2-44E1-89F8-58898600E2F0}"/>
              </a:ext>
            </a:extLst>
          </p:cNvPr>
          <p:cNvSpPr txBox="1"/>
          <p:nvPr/>
        </p:nvSpPr>
        <p:spPr>
          <a:xfrm>
            <a:off x="5178089" y="886605"/>
            <a:ext cx="461535" cy="24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NO</a:t>
            </a:r>
            <a:endParaRPr sz="2800" dirty="0">
              <a:solidFill>
                <a:schemeClr val="bg1"/>
              </a:solidFill>
            </a:endParaRPr>
          </a:p>
        </p:txBody>
      </p:sp>
      <p:cxnSp>
        <p:nvCxnSpPr>
          <p:cNvPr id="17" name="Google Shape;92;p1">
            <a:extLst>
              <a:ext uri="{FF2B5EF4-FFF2-40B4-BE49-F238E27FC236}">
                <a16:creationId xmlns:a16="http://schemas.microsoft.com/office/drawing/2014/main" id="{395914C0-C609-45D4-9779-7B14266AD806}"/>
              </a:ext>
            </a:extLst>
          </p:cNvPr>
          <p:cNvCxnSpPr>
            <a:stCxn id="19" idx="0"/>
            <a:endCxn id="13" idx="2"/>
          </p:cNvCxnSpPr>
          <p:nvPr/>
        </p:nvCxnSpPr>
        <p:spPr>
          <a:xfrm flipV="1">
            <a:off x="4358128" y="1639660"/>
            <a:ext cx="0" cy="254762"/>
          </a:xfrm>
          <a:prstGeom prst="straightConnector1">
            <a:avLst/>
          </a:prstGeom>
          <a:noFill/>
          <a:ln w="9525" cap="flat" cmpd="sng">
            <a:solidFill>
              <a:schemeClr val="bg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8" name="Google Shape;94;p1">
            <a:extLst>
              <a:ext uri="{FF2B5EF4-FFF2-40B4-BE49-F238E27FC236}">
                <a16:creationId xmlns:a16="http://schemas.microsoft.com/office/drawing/2014/main" id="{7A0DEBAF-7DA7-45CD-B354-F9B05E01BE7E}"/>
              </a:ext>
            </a:extLst>
          </p:cNvPr>
          <p:cNvSpPr txBox="1"/>
          <p:nvPr/>
        </p:nvSpPr>
        <p:spPr>
          <a:xfrm>
            <a:off x="4408128" y="1650671"/>
            <a:ext cx="461535" cy="24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YES</a:t>
            </a:r>
            <a:endParaRPr sz="2800" dirty="0">
              <a:solidFill>
                <a:schemeClr val="bg1"/>
              </a:solidFill>
            </a:endParaRPr>
          </a:p>
        </p:txBody>
      </p:sp>
      <p:sp>
        <p:nvSpPr>
          <p:cNvPr id="19" name="Google Shape;93;p1">
            <a:extLst>
              <a:ext uri="{FF2B5EF4-FFF2-40B4-BE49-F238E27FC236}">
                <a16:creationId xmlns:a16="http://schemas.microsoft.com/office/drawing/2014/main" id="{761BCF99-197E-48AE-8B1E-05F6F9D0986E}"/>
              </a:ext>
            </a:extLst>
          </p:cNvPr>
          <p:cNvSpPr/>
          <p:nvPr/>
        </p:nvSpPr>
        <p:spPr>
          <a:xfrm>
            <a:off x="3959093" y="1894422"/>
            <a:ext cx="798070" cy="542425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Put on RAID sheet</a:t>
            </a:r>
            <a:endParaRPr sz="2800" dirty="0">
              <a:solidFill>
                <a:schemeClr val="bg1"/>
              </a:solidFill>
            </a:endParaRPr>
          </a:p>
        </p:txBody>
      </p:sp>
      <p:cxnSp>
        <p:nvCxnSpPr>
          <p:cNvPr id="20" name="Google Shape;95;p1">
            <a:extLst>
              <a:ext uri="{FF2B5EF4-FFF2-40B4-BE49-F238E27FC236}">
                <a16:creationId xmlns:a16="http://schemas.microsoft.com/office/drawing/2014/main" id="{64074078-3D4D-4459-ACD7-703CCDA5BB6C}"/>
              </a:ext>
            </a:extLst>
          </p:cNvPr>
          <p:cNvCxnSpPr>
            <a:stCxn id="19" idx="2"/>
            <a:endCxn id="21" idx="0"/>
          </p:cNvCxnSpPr>
          <p:nvPr/>
        </p:nvCxnSpPr>
        <p:spPr>
          <a:xfrm>
            <a:off x="4358128" y="2436847"/>
            <a:ext cx="0" cy="208565"/>
          </a:xfrm>
          <a:prstGeom prst="straightConnector1">
            <a:avLst/>
          </a:prstGeom>
          <a:noFill/>
          <a:ln w="9525" cap="flat" cmpd="sng">
            <a:solidFill>
              <a:schemeClr val="bg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1" name="Google Shape;96;p1">
            <a:extLst>
              <a:ext uri="{FF2B5EF4-FFF2-40B4-BE49-F238E27FC236}">
                <a16:creationId xmlns:a16="http://schemas.microsoft.com/office/drawing/2014/main" id="{AF7498B6-427C-4E62-BF5B-E68DC01CC21F}"/>
              </a:ext>
            </a:extLst>
          </p:cNvPr>
          <p:cNvSpPr/>
          <p:nvPr/>
        </p:nvSpPr>
        <p:spPr>
          <a:xfrm>
            <a:off x="3959093" y="2645412"/>
            <a:ext cx="798070" cy="542425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Evaluate risk threat</a:t>
            </a:r>
            <a:endParaRPr sz="2800" dirty="0">
              <a:solidFill>
                <a:schemeClr val="bg1"/>
              </a:solidFill>
            </a:endParaRPr>
          </a:p>
        </p:txBody>
      </p:sp>
      <p:cxnSp>
        <p:nvCxnSpPr>
          <p:cNvPr id="22" name="Google Shape;98;p1">
            <a:extLst>
              <a:ext uri="{FF2B5EF4-FFF2-40B4-BE49-F238E27FC236}">
                <a16:creationId xmlns:a16="http://schemas.microsoft.com/office/drawing/2014/main" id="{E1623105-3240-4DCE-808A-89FF11204783}"/>
              </a:ext>
            </a:extLst>
          </p:cNvPr>
          <p:cNvCxnSpPr>
            <a:cxnSpLocks/>
            <a:stCxn id="21" idx="2"/>
            <a:endCxn id="25" idx="0"/>
          </p:cNvCxnSpPr>
          <p:nvPr/>
        </p:nvCxnSpPr>
        <p:spPr>
          <a:xfrm>
            <a:off x="4358128" y="3187837"/>
            <a:ext cx="0" cy="194320"/>
          </a:xfrm>
          <a:prstGeom prst="straightConnector1">
            <a:avLst/>
          </a:prstGeom>
          <a:noFill/>
          <a:ln w="9525" cap="flat" cmpd="sng">
            <a:solidFill>
              <a:schemeClr val="bg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3" name="Google Shape;106;p1">
            <a:extLst>
              <a:ext uri="{FF2B5EF4-FFF2-40B4-BE49-F238E27FC236}">
                <a16:creationId xmlns:a16="http://schemas.microsoft.com/office/drawing/2014/main" id="{72122DF4-C5C6-4BE3-A287-985D731F6EE9}"/>
              </a:ext>
            </a:extLst>
          </p:cNvPr>
          <p:cNvSpPr/>
          <p:nvPr/>
        </p:nvSpPr>
        <p:spPr>
          <a:xfrm>
            <a:off x="323759" y="1554608"/>
            <a:ext cx="638453" cy="505561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92D050"/>
          </a:solidFill>
          <a:ln w="12700" cap="flat" cmpd="sng">
            <a:solidFill>
              <a:srgbClr val="54813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start</a:t>
            </a:r>
            <a:endParaRPr sz="2800">
              <a:solidFill>
                <a:schemeClr val="bg1"/>
              </a:solidFill>
            </a:endParaRPr>
          </a:p>
        </p:txBody>
      </p:sp>
      <p:cxnSp>
        <p:nvCxnSpPr>
          <p:cNvPr id="24" name="Google Shape;107;p1">
            <a:extLst>
              <a:ext uri="{FF2B5EF4-FFF2-40B4-BE49-F238E27FC236}">
                <a16:creationId xmlns:a16="http://schemas.microsoft.com/office/drawing/2014/main" id="{8B96F2EC-3CAA-4A79-8B51-6B90D8A7B228}"/>
              </a:ext>
            </a:extLst>
          </p:cNvPr>
          <p:cNvCxnSpPr>
            <a:stCxn id="23" idx="3"/>
            <a:endCxn id="9" idx="2"/>
          </p:cNvCxnSpPr>
          <p:nvPr/>
        </p:nvCxnSpPr>
        <p:spPr>
          <a:xfrm flipV="1">
            <a:off x="642986" y="1354310"/>
            <a:ext cx="0" cy="200298"/>
          </a:xfrm>
          <a:prstGeom prst="straightConnector1">
            <a:avLst/>
          </a:prstGeom>
          <a:noFill/>
          <a:ln w="9525" cap="flat" cmpd="sng">
            <a:solidFill>
              <a:schemeClr val="bg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25" name="Google Shape;99;p1">
            <a:extLst>
              <a:ext uri="{FF2B5EF4-FFF2-40B4-BE49-F238E27FC236}">
                <a16:creationId xmlns:a16="http://schemas.microsoft.com/office/drawing/2014/main" id="{923349B3-3B23-4B16-B23E-AC308EB46E7F}"/>
              </a:ext>
            </a:extLst>
          </p:cNvPr>
          <p:cNvSpPr/>
          <p:nvPr/>
        </p:nvSpPr>
        <p:spPr>
          <a:xfrm>
            <a:off x="3693569" y="3382157"/>
            <a:ext cx="1329117" cy="440952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Assign risk to a task(s) or action</a:t>
            </a:r>
            <a:endParaRPr sz="2800" dirty="0">
              <a:solidFill>
                <a:schemeClr val="bg1"/>
              </a:solidFill>
            </a:endParaRPr>
          </a:p>
        </p:txBody>
      </p:sp>
      <p:cxnSp>
        <p:nvCxnSpPr>
          <p:cNvPr id="26" name="Google Shape;108;p1">
            <a:extLst>
              <a:ext uri="{FF2B5EF4-FFF2-40B4-BE49-F238E27FC236}">
                <a16:creationId xmlns:a16="http://schemas.microsoft.com/office/drawing/2014/main" id="{D85322CD-557B-4500-B1D1-DAF5F23043DA}"/>
              </a:ext>
            </a:extLst>
          </p:cNvPr>
          <p:cNvCxnSpPr>
            <a:cxnSpLocks/>
            <a:stCxn id="25" idx="2"/>
            <a:endCxn id="27" idx="0"/>
          </p:cNvCxnSpPr>
          <p:nvPr/>
        </p:nvCxnSpPr>
        <p:spPr>
          <a:xfrm flipH="1">
            <a:off x="4358127" y="3823109"/>
            <a:ext cx="1" cy="154174"/>
          </a:xfrm>
          <a:prstGeom prst="straightConnector1">
            <a:avLst/>
          </a:prstGeom>
          <a:noFill/>
          <a:ln w="9525" cap="flat" cmpd="sng">
            <a:solidFill>
              <a:schemeClr val="bg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7" name="Google Shape;109;p1">
            <a:extLst>
              <a:ext uri="{FF2B5EF4-FFF2-40B4-BE49-F238E27FC236}">
                <a16:creationId xmlns:a16="http://schemas.microsoft.com/office/drawing/2014/main" id="{426D544D-4DB1-4313-A1E5-03735B7438F4}"/>
              </a:ext>
            </a:extLst>
          </p:cNvPr>
          <p:cNvSpPr/>
          <p:nvPr/>
        </p:nvSpPr>
        <p:spPr>
          <a:xfrm>
            <a:off x="3736748" y="3977283"/>
            <a:ext cx="1242757" cy="917498"/>
          </a:xfrm>
          <a:prstGeom prst="diamond">
            <a:avLst/>
          </a:prstGeom>
          <a:solidFill>
            <a:srgbClr val="D38E11"/>
          </a:solidFill>
          <a:ln w="12700" cap="flat" cmpd="sng">
            <a:solidFill>
              <a:srgbClr val="AC5B2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rmAutofit fontScale="92500"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What type of risk?</a:t>
            </a:r>
            <a:endParaRPr sz="4000" dirty="0">
              <a:solidFill>
                <a:schemeClr val="bg1"/>
              </a:solidFill>
            </a:endParaRPr>
          </a:p>
        </p:txBody>
      </p:sp>
      <p:cxnSp>
        <p:nvCxnSpPr>
          <p:cNvPr id="28" name="Google Shape;110;p1">
            <a:extLst>
              <a:ext uri="{FF2B5EF4-FFF2-40B4-BE49-F238E27FC236}">
                <a16:creationId xmlns:a16="http://schemas.microsoft.com/office/drawing/2014/main" id="{BCC3D32B-4249-4E3F-B826-331BB3D355BD}"/>
              </a:ext>
            </a:extLst>
          </p:cNvPr>
          <p:cNvCxnSpPr>
            <a:cxnSpLocks/>
            <a:stCxn id="27" idx="1"/>
          </p:cNvCxnSpPr>
          <p:nvPr/>
        </p:nvCxnSpPr>
        <p:spPr>
          <a:xfrm flipH="1">
            <a:off x="2470999" y="4436032"/>
            <a:ext cx="1265749" cy="0"/>
          </a:xfrm>
          <a:prstGeom prst="straightConnector1">
            <a:avLst/>
          </a:prstGeom>
          <a:noFill/>
          <a:ln w="9525" cap="flat" cmpd="sng">
            <a:solidFill>
              <a:schemeClr val="bg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9" name="Google Shape;112;p1">
            <a:extLst>
              <a:ext uri="{FF2B5EF4-FFF2-40B4-BE49-F238E27FC236}">
                <a16:creationId xmlns:a16="http://schemas.microsoft.com/office/drawing/2014/main" id="{724DC106-E442-45C8-A2A9-7B9625D6D216}"/>
              </a:ext>
            </a:extLst>
          </p:cNvPr>
          <p:cNvCxnSpPr>
            <a:cxnSpLocks/>
            <a:stCxn id="27" idx="2"/>
          </p:cNvCxnSpPr>
          <p:nvPr/>
        </p:nvCxnSpPr>
        <p:spPr>
          <a:xfrm>
            <a:off x="4358127" y="4894781"/>
            <a:ext cx="0" cy="248719"/>
          </a:xfrm>
          <a:prstGeom prst="straightConnector1">
            <a:avLst/>
          </a:prstGeom>
          <a:noFill/>
          <a:ln w="9525" cap="flat" cmpd="sng">
            <a:solidFill>
              <a:schemeClr val="bg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0" name="Google Shape;114;p1">
            <a:extLst>
              <a:ext uri="{FF2B5EF4-FFF2-40B4-BE49-F238E27FC236}">
                <a16:creationId xmlns:a16="http://schemas.microsoft.com/office/drawing/2014/main" id="{4880216B-C594-4042-8506-EA9D6287D754}"/>
              </a:ext>
            </a:extLst>
          </p:cNvPr>
          <p:cNvCxnSpPr>
            <a:cxnSpLocks/>
            <a:stCxn id="27" idx="3"/>
          </p:cNvCxnSpPr>
          <p:nvPr/>
        </p:nvCxnSpPr>
        <p:spPr>
          <a:xfrm>
            <a:off x="4979505" y="4436032"/>
            <a:ext cx="1562341" cy="0"/>
          </a:xfrm>
          <a:prstGeom prst="straightConnector1">
            <a:avLst/>
          </a:prstGeom>
          <a:noFill/>
          <a:ln w="9525" cap="flat" cmpd="sng">
            <a:solidFill>
              <a:schemeClr val="bg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1" name="Google Shape;116;p1">
            <a:extLst>
              <a:ext uri="{FF2B5EF4-FFF2-40B4-BE49-F238E27FC236}">
                <a16:creationId xmlns:a16="http://schemas.microsoft.com/office/drawing/2014/main" id="{2CDA3D1D-9FC9-41C7-B9A8-C7B93B9246A8}"/>
              </a:ext>
            </a:extLst>
          </p:cNvPr>
          <p:cNvSpPr txBox="1"/>
          <p:nvPr/>
        </p:nvSpPr>
        <p:spPr>
          <a:xfrm>
            <a:off x="3127549" y="4151959"/>
            <a:ext cx="571150" cy="24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SCOPE</a:t>
            </a:r>
            <a:endParaRPr sz="2800">
              <a:solidFill>
                <a:schemeClr val="bg1"/>
              </a:solidFill>
            </a:endParaRPr>
          </a:p>
        </p:txBody>
      </p:sp>
      <p:sp>
        <p:nvSpPr>
          <p:cNvPr id="32" name="Google Shape;117;p1">
            <a:extLst>
              <a:ext uri="{FF2B5EF4-FFF2-40B4-BE49-F238E27FC236}">
                <a16:creationId xmlns:a16="http://schemas.microsoft.com/office/drawing/2014/main" id="{B8710FC6-42EB-4B4B-B20B-E8533D6A833D}"/>
              </a:ext>
            </a:extLst>
          </p:cNvPr>
          <p:cNvSpPr txBox="1"/>
          <p:nvPr/>
        </p:nvSpPr>
        <p:spPr>
          <a:xfrm>
            <a:off x="5178089" y="4189851"/>
            <a:ext cx="675648" cy="24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BUDGET</a:t>
            </a:r>
            <a:endParaRPr sz="2800" dirty="0">
              <a:solidFill>
                <a:schemeClr val="bg1"/>
              </a:solidFill>
            </a:endParaRPr>
          </a:p>
        </p:txBody>
      </p:sp>
      <p:sp>
        <p:nvSpPr>
          <p:cNvPr id="33" name="Google Shape;118;p1">
            <a:extLst>
              <a:ext uri="{FF2B5EF4-FFF2-40B4-BE49-F238E27FC236}">
                <a16:creationId xmlns:a16="http://schemas.microsoft.com/office/drawing/2014/main" id="{8F1CC00E-B8AE-4E5E-87FB-979658951E30}"/>
              </a:ext>
            </a:extLst>
          </p:cNvPr>
          <p:cNvSpPr txBox="1"/>
          <p:nvPr/>
        </p:nvSpPr>
        <p:spPr>
          <a:xfrm>
            <a:off x="4435732" y="4877973"/>
            <a:ext cx="747142" cy="24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SCHEDULE</a:t>
            </a:r>
            <a:endParaRPr sz="2800" dirty="0">
              <a:solidFill>
                <a:schemeClr val="bg1"/>
              </a:solidFill>
            </a:endParaRPr>
          </a:p>
        </p:txBody>
      </p:sp>
      <p:sp>
        <p:nvSpPr>
          <p:cNvPr id="34" name="Google Shape;136;p1">
            <a:extLst>
              <a:ext uri="{FF2B5EF4-FFF2-40B4-BE49-F238E27FC236}">
                <a16:creationId xmlns:a16="http://schemas.microsoft.com/office/drawing/2014/main" id="{DC9DBE62-E550-4931-B698-5EA077720863}"/>
              </a:ext>
            </a:extLst>
          </p:cNvPr>
          <p:cNvSpPr/>
          <p:nvPr/>
        </p:nvSpPr>
        <p:spPr>
          <a:xfrm>
            <a:off x="8264801" y="860627"/>
            <a:ext cx="638453" cy="505561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FF4B4B"/>
          </a:solidFill>
          <a:ln w="12700" cap="flat" cmpd="sng">
            <a:solidFill>
              <a:srgbClr val="C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end</a:t>
            </a:r>
            <a:endParaRPr sz="2800">
              <a:solidFill>
                <a:schemeClr val="bg1"/>
              </a:solidFill>
            </a:endParaRPr>
          </a:p>
        </p:txBody>
      </p:sp>
      <p:cxnSp>
        <p:nvCxnSpPr>
          <p:cNvPr id="35" name="Google Shape;137;p1">
            <a:extLst>
              <a:ext uri="{FF2B5EF4-FFF2-40B4-BE49-F238E27FC236}">
                <a16:creationId xmlns:a16="http://schemas.microsoft.com/office/drawing/2014/main" id="{27A5F6A4-3A3C-4230-A05C-0CBBE4039725}"/>
              </a:ext>
            </a:extLst>
          </p:cNvPr>
          <p:cNvCxnSpPr>
            <a:stCxn id="34" idx="2"/>
            <a:endCxn id="15" idx="3"/>
          </p:cNvCxnSpPr>
          <p:nvPr/>
        </p:nvCxnSpPr>
        <p:spPr>
          <a:xfrm flipH="1">
            <a:off x="7019806" y="1113408"/>
            <a:ext cx="1244995" cy="19379"/>
          </a:xfrm>
          <a:prstGeom prst="straightConnector1">
            <a:avLst/>
          </a:prstGeom>
          <a:noFill/>
          <a:ln w="9525" cap="flat" cmpd="sng">
            <a:solidFill>
              <a:schemeClr val="bg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18345272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3B7D280-4B3C-4C10-93AF-B676A4A032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775372" y="-71308"/>
            <a:ext cx="6007245" cy="838800"/>
          </a:xfrm>
        </p:spPr>
        <p:txBody>
          <a:bodyPr/>
          <a:lstStyle/>
          <a:p>
            <a:r>
              <a:rPr lang="en-US" sz="4800" dirty="0">
                <a:solidFill>
                  <a:schemeClr val="bg1"/>
                </a:solidFill>
              </a:rPr>
              <a:t>RMP Flowchart</a:t>
            </a:r>
          </a:p>
        </p:txBody>
      </p:sp>
      <p:cxnSp>
        <p:nvCxnSpPr>
          <p:cNvPr id="77" name="Google Shape;110;p1">
            <a:extLst>
              <a:ext uri="{FF2B5EF4-FFF2-40B4-BE49-F238E27FC236}">
                <a16:creationId xmlns:a16="http://schemas.microsoft.com/office/drawing/2014/main" id="{D0F2704D-FDE0-4900-9B47-DBB0895E659F}"/>
              </a:ext>
            </a:extLst>
          </p:cNvPr>
          <p:cNvCxnSpPr>
            <a:endCxn id="79" idx="3"/>
          </p:cNvCxnSpPr>
          <p:nvPr/>
        </p:nvCxnSpPr>
        <p:spPr>
          <a:xfrm>
            <a:off x="6856397" y="1288687"/>
            <a:ext cx="1250733" cy="393964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8" name="Google Shape;116;p1">
            <a:extLst>
              <a:ext uri="{FF2B5EF4-FFF2-40B4-BE49-F238E27FC236}">
                <a16:creationId xmlns:a16="http://schemas.microsoft.com/office/drawing/2014/main" id="{49345F13-45B1-46F1-B7B8-EFCF48AEAE59}"/>
              </a:ext>
            </a:extLst>
          </p:cNvPr>
          <p:cNvSpPr txBox="1"/>
          <p:nvPr/>
        </p:nvSpPr>
        <p:spPr>
          <a:xfrm>
            <a:off x="7926185" y="1288687"/>
            <a:ext cx="1020333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SCOPE</a:t>
            </a:r>
            <a:endParaRPr sz="4800" b="1" dirty="0">
              <a:solidFill>
                <a:schemeClr val="bg1"/>
              </a:solidFill>
            </a:endParaRPr>
          </a:p>
        </p:txBody>
      </p:sp>
      <p:sp>
        <p:nvSpPr>
          <p:cNvPr id="79" name="Google Shape;111;p1">
            <a:extLst>
              <a:ext uri="{FF2B5EF4-FFF2-40B4-BE49-F238E27FC236}">
                <a16:creationId xmlns:a16="http://schemas.microsoft.com/office/drawing/2014/main" id="{1340866C-7E1C-4996-B594-A0ACC1BB9AC1}"/>
              </a:ext>
            </a:extLst>
          </p:cNvPr>
          <p:cNvSpPr/>
          <p:nvPr/>
        </p:nvSpPr>
        <p:spPr>
          <a:xfrm>
            <a:off x="5832845" y="992796"/>
            <a:ext cx="2274285" cy="1379710"/>
          </a:xfrm>
          <a:prstGeom prst="diamond">
            <a:avLst/>
          </a:prstGeom>
          <a:solidFill>
            <a:srgbClr val="D38E11"/>
          </a:solidFill>
          <a:ln w="12700" cap="flat" cmpd="sng">
            <a:solidFill>
              <a:srgbClr val="AC5B2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rmAutofit fontScale="92500"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Does the risk originate from the client?</a:t>
            </a:r>
            <a:endParaRPr sz="4800" dirty="0">
              <a:solidFill>
                <a:schemeClr val="bg1"/>
              </a:solidFill>
            </a:endParaRPr>
          </a:p>
        </p:txBody>
      </p:sp>
      <p:cxnSp>
        <p:nvCxnSpPr>
          <p:cNvPr id="80" name="Google Shape;119;p1">
            <a:extLst>
              <a:ext uri="{FF2B5EF4-FFF2-40B4-BE49-F238E27FC236}">
                <a16:creationId xmlns:a16="http://schemas.microsoft.com/office/drawing/2014/main" id="{DDE06311-7320-4204-B469-D33499E74781}"/>
              </a:ext>
            </a:extLst>
          </p:cNvPr>
          <p:cNvCxnSpPr>
            <a:cxnSpLocks/>
            <a:stCxn id="79" idx="2"/>
            <a:endCxn id="86" idx="0"/>
          </p:cNvCxnSpPr>
          <p:nvPr/>
        </p:nvCxnSpPr>
        <p:spPr>
          <a:xfrm flipH="1">
            <a:off x="6969570" y="2372506"/>
            <a:ext cx="418" cy="1837706"/>
          </a:xfrm>
          <a:prstGeom prst="straightConnector1">
            <a:avLst/>
          </a:prstGeom>
          <a:noFill/>
          <a:ln w="9525" cap="flat" cmpd="sng">
            <a:solidFill>
              <a:schemeClr val="bg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81" name="Google Shape;121;p1">
            <a:extLst>
              <a:ext uri="{FF2B5EF4-FFF2-40B4-BE49-F238E27FC236}">
                <a16:creationId xmlns:a16="http://schemas.microsoft.com/office/drawing/2014/main" id="{ED32945D-CE08-4641-B870-53AB2051AC38}"/>
              </a:ext>
            </a:extLst>
          </p:cNvPr>
          <p:cNvCxnSpPr>
            <a:cxnSpLocks/>
            <a:stCxn id="79" idx="1"/>
          </p:cNvCxnSpPr>
          <p:nvPr/>
        </p:nvCxnSpPr>
        <p:spPr>
          <a:xfrm flipH="1">
            <a:off x="1036869" y="1682651"/>
            <a:ext cx="4795976" cy="0"/>
          </a:xfrm>
          <a:prstGeom prst="straightConnector1">
            <a:avLst/>
          </a:prstGeom>
          <a:noFill/>
          <a:ln w="9525" cap="flat" cmpd="sng">
            <a:solidFill>
              <a:schemeClr val="bg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82" name="Google Shape;122;p1">
            <a:extLst>
              <a:ext uri="{FF2B5EF4-FFF2-40B4-BE49-F238E27FC236}">
                <a16:creationId xmlns:a16="http://schemas.microsoft.com/office/drawing/2014/main" id="{7E6F8EB8-45C3-43A9-880F-299949BBA953}"/>
              </a:ext>
            </a:extLst>
          </p:cNvPr>
          <p:cNvSpPr txBox="1"/>
          <p:nvPr/>
        </p:nvSpPr>
        <p:spPr>
          <a:xfrm>
            <a:off x="3204027" y="1173233"/>
            <a:ext cx="824511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NO</a:t>
            </a:r>
            <a:endParaRPr sz="4800" dirty="0">
              <a:solidFill>
                <a:schemeClr val="bg1"/>
              </a:solidFill>
            </a:endParaRPr>
          </a:p>
        </p:txBody>
      </p:sp>
      <p:sp>
        <p:nvSpPr>
          <p:cNvPr id="83" name="Google Shape;123;p1">
            <a:extLst>
              <a:ext uri="{FF2B5EF4-FFF2-40B4-BE49-F238E27FC236}">
                <a16:creationId xmlns:a16="http://schemas.microsoft.com/office/drawing/2014/main" id="{2FB795E4-0286-4476-8346-A90644A8BB04}"/>
              </a:ext>
            </a:extLst>
          </p:cNvPr>
          <p:cNvSpPr txBox="1"/>
          <p:nvPr/>
        </p:nvSpPr>
        <p:spPr>
          <a:xfrm>
            <a:off x="7282202" y="3201306"/>
            <a:ext cx="824511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YES</a:t>
            </a:r>
            <a:endParaRPr sz="4800">
              <a:solidFill>
                <a:schemeClr val="bg1"/>
              </a:solidFill>
            </a:endParaRPr>
          </a:p>
        </p:txBody>
      </p:sp>
      <p:cxnSp>
        <p:nvCxnSpPr>
          <p:cNvPr id="84" name="Google Shape;124;p1">
            <a:extLst>
              <a:ext uri="{FF2B5EF4-FFF2-40B4-BE49-F238E27FC236}">
                <a16:creationId xmlns:a16="http://schemas.microsoft.com/office/drawing/2014/main" id="{1332E967-ECC8-43B5-8D68-901A03B5457E}"/>
              </a:ext>
            </a:extLst>
          </p:cNvPr>
          <p:cNvCxnSpPr>
            <a:cxnSpLocks/>
            <a:endCxn id="85" idx="0"/>
          </p:cNvCxnSpPr>
          <p:nvPr/>
        </p:nvCxnSpPr>
        <p:spPr>
          <a:xfrm>
            <a:off x="1036870" y="1682651"/>
            <a:ext cx="0" cy="152319"/>
          </a:xfrm>
          <a:prstGeom prst="straightConnector1">
            <a:avLst/>
          </a:prstGeom>
          <a:noFill/>
          <a:ln w="9525" cap="flat" cmpd="sng">
            <a:solidFill>
              <a:schemeClr val="bg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85" name="Google Shape;125;p1">
            <a:extLst>
              <a:ext uri="{FF2B5EF4-FFF2-40B4-BE49-F238E27FC236}">
                <a16:creationId xmlns:a16="http://schemas.microsoft.com/office/drawing/2014/main" id="{FB2BC100-A858-4506-BD62-0927B8D6ECF6}"/>
              </a:ext>
            </a:extLst>
          </p:cNvPr>
          <p:cNvSpPr/>
          <p:nvPr/>
        </p:nvSpPr>
        <p:spPr>
          <a:xfrm>
            <a:off x="229498" y="1834970"/>
            <a:ext cx="1614743" cy="84611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Take task(s) out of schedule</a:t>
            </a:r>
            <a:endParaRPr sz="4800" dirty="0">
              <a:solidFill>
                <a:schemeClr val="bg1"/>
              </a:solidFill>
            </a:endParaRPr>
          </a:p>
        </p:txBody>
      </p:sp>
      <p:sp>
        <p:nvSpPr>
          <p:cNvPr id="86" name="Google Shape;120;p1">
            <a:extLst>
              <a:ext uri="{FF2B5EF4-FFF2-40B4-BE49-F238E27FC236}">
                <a16:creationId xmlns:a16="http://schemas.microsoft.com/office/drawing/2014/main" id="{7CB42F4C-6393-4B5B-BA06-B6E83AE98B35}"/>
              </a:ext>
            </a:extLst>
          </p:cNvPr>
          <p:cNvSpPr/>
          <p:nvPr/>
        </p:nvSpPr>
        <p:spPr>
          <a:xfrm>
            <a:off x="6012954" y="4210212"/>
            <a:ext cx="1913231" cy="843316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Have client submit formal change request</a:t>
            </a:r>
            <a:endParaRPr sz="4800" dirty="0">
              <a:solidFill>
                <a:schemeClr val="bg1"/>
              </a:solidFill>
            </a:endParaRPr>
          </a:p>
        </p:txBody>
      </p:sp>
      <p:sp>
        <p:nvSpPr>
          <p:cNvPr id="87" name="Google Shape;126;p1">
            <a:extLst>
              <a:ext uri="{FF2B5EF4-FFF2-40B4-BE49-F238E27FC236}">
                <a16:creationId xmlns:a16="http://schemas.microsoft.com/office/drawing/2014/main" id="{425F3FE8-26A5-4C87-BB84-28581AFC417C}"/>
              </a:ext>
            </a:extLst>
          </p:cNvPr>
          <p:cNvSpPr/>
          <p:nvPr/>
        </p:nvSpPr>
        <p:spPr>
          <a:xfrm>
            <a:off x="466586" y="4366260"/>
            <a:ext cx="1140566" cy="531221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FF4B4B"/>
          </a:solidFill>
          <a:ln w="12700" cap="flat" cmpd="sng">
            <a:solidFill>
              <a:srgbClr val="C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end</a:t>
            </a:r>
            <a:endParaRPr sz="4800">
              <a:solidFill>
                <a:schemeClr val="bg1"/>
              </a:solidFill>
            </a:endParaRPr>
          </a:p>
        </p:txBody>
      </p:sp>
      <p:cxnSp>
        <p:nvCxnSpPr>
          <p:cNvPr id="88" name="Google Shape;127;p1">
            <a:extLst>
              <a:ext uri="{FF2B5EF4-FFF2-40B4-BE49-F238E27FC236}">
                <a16:creationId xmlns:a16="http://schemas.microsoft.com/office/drawing/2014/main" id="{C64C5020-5CF7-4E86-92E3-50BFE27B36D7}"/>
              </a:ext>
            </a:extLst>
          </p:cNvPr>
          <p:cNvCxnSpPr>
            <a:cxnSpLocks/>
            <a:stCxn id="85" idx="2"/>
            <a:endCxn id="87" idx="3"/>
          </p:cNvCxnSpPr>
          <p:nvPr/>
        </p:nvCxnSpPr>
        <p:spPr>
          <a:xfrm flipH="1">
            <a:off x="1036869" y="2681081"/>
            <a:ext cx="1" cy="1685179"/>
          </a:xfrm>
          <a:prstGeom prst="straightConnector1">
            <a:avLst/>
          </a:prstGeom>
          <a:noFill/>
          <a:ln w="9525" cap="flat" cmpd="sng">
            <a:solidFill>
              <a:schemeClr val="bg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89" name="Google Shape;128;p1">
            <a:extLst>
              <a:ext uri="{FF2B5EF4-FFF2-40B4-BE49-F238E27FC236}">
                <a16:creationId xmlns:a16="http://schemas.microsoft.com/office/drawing/2014/main" id="{CAB822BF-0E67-4A54-BD82-54B5F50AC06E}"/>
              </a:ext>
            </a:extLst>
          </p:cNvPr>
          <p:cNvCxnSpPr>
            <a:cxnSpLocks/>
            <a:stCxn id="87" idx="0"/>
            <a:endCxn id="86" idx="1"/>
          </p:cNvCxnSpPr>
          <p:nvPr/>
        </p:nvCxnSpPr>
        <p:spPr>
          <a:xfrm flipV="1">
            <a:off x="1607152" y="4631870"/>
            <a:ext cx="4405802" cy="1"/>
          </a:xfrm>
          <a:prstGeom prst="straightConnector1">
            <a:avLst/>
          </a:prstGeom>
          <a:noFill/>
          <a:ln w="9525" cap="flat" cmpd="sng">
            <a:solidFill>
              <a:schemeClr val="bg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21225408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3B7D280-4B3C-4C10-93AF-B676A4A032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775372" y="-71308"/>
            <a:ext cx="6007245" cy="838800"/>
          </a:xfrm>
          <a:ln>
            <a:noFill/>
          </a:ln>
        </p:spPr>
        <p:txBody>
          <a:bodyPr/>
          <a:lstStyle/>
          <a:p>
            <a:r>
              <a:rPr lang="en-US" sz="4800" dirty="0">
                <a:solidFill>
                  <a:schemeClr val="bg1"/>
                </a:solidFill>
              </a:rPr>
              <a:t>RMP Flowchart</a:t>
            </a:r>
          </a:p>
        </p:txBody>
      </p:sp>
      <p:sp>
        <p:nvSpPr>
          <p:cNvPr id="90" name="Google Shape;97;p1">
            <a:extLst>
              <a:ext uri="{FF2B5EF4-FFF2-40B4-BE49-F238E27FC236}">
                <a16:creationId xmlns:a16="http://schemas.microsoft.com/office/drawing/2014/main" id="{834603F5-7E1C-4038-AB8C-6C8A71745444}"/>
              </a:ext>
            </a:extLst>
          </p:cNvPr>
          <p:cNvSpPr/>
          <p:nvPr/>
        </p:nvSpPr>
        <p:spPr>
          <a:xfrm>
            <a:off x="1220828" y="1666815"/>
            <a:ext cx="928285" cy="656523"/>
          </a:xfrm>
          <a:prstGeom prst="diamond">
            <a:avLst/>
          </a:prstGeom>
          <a:solidFill>
            <a:srgbClr val="D38E11"/>
          </a:solidFill>
          <a:ln w="12700" cap="flat" cmpd="sng">
            <a:solidFill>
              <a:schemeClr val="bg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Is it on the critical path?</a:t>
            </a:r>
            <a:endParaRPr sz="1800" dirty="0">
              <a:solidFill>
                <a:schemeClr val="bg1"/>
              </a:solidFill>
            </a:endParaRPr>
          </a:p>
        </p:txBody>
      </p:sp>
      <p:cxnSp>
        <p:nvCxnSpPr>
          <p:cNvPr id="91" name="Google Shape;100;p1">
            <a:extLst>
              <a:ext uri="{FF2B5EF4-FFF2-40B4-BE49-F238E27FC236}">
                <a16:creationId xmlns:a16="http://schemas.microsoft.com/office/drawing/2014/main" id="{235BBC06-00E1-49A2-B74B-17550E3BAC58}"/>
              </a:ext>
            </a:extLst>
          </p:cNvPr>
          <p:cNvCxnSpPr>
            <a:cxnSpLocks/>
            <a:stCxn id="90" idx="2"/>
            <a:endCxn id="93" idx="0"/>
          </p:cNvCxnSpPr>
          <p:nvPr/>
        </p:nvCxnSpPr>
        <p:spPr>
          <a:xfrm flipH="1">
            <a:off x="1534647" y="2323338"/>
            <a:ext cx="150324" cy="104938"/>
          </a:xfrm>
          <a:prstGeom prst="straightConnector1">
            <a:avLst/>
          </a:prstGeom>
          <a:noFill/>
          <a:ln w="9525" cap="flat" cmpd="sng">
            <a:solidFill>
              <a:schemeClr val="bg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92" name="Google Shape;102;p1">
            <a:extLst>
              <a:ext uri="{FF2B5EF4-FFF2-40B4-BE49-F238E27FC236}">
                <a16:creationId xmlns:a16="http://schemas.microsoft.com/office/drawing/2014/main" id="{65B19AEA-C304-49BE-8B46-EE9439D756CD}"/>
              </a:ext>
            </a:extLst>
          </p:cNvPr>
          <p:cNvCxnSpPr>
            <a:stCxn id="90" idx="3"/>
            <a:endCxn id="102" idx="1"/>
          </p:cNvCxnSpPr>
          <p:nvPr/>
        </p:nvCxnSpPr>
        <p:spPr>
          <a:xfrm flipV="1">
            <a:off x="2149113" y="608556"/>
            <a:ext cx="2834021" cy="1386521"/>
          </a:xfrm>
          <a:prstGeom prst="straightConnector1">
            <a:avLst/>
          </a:prstGeom>
          <a:noFill/>
          <a:ln w="9525" cap="flat" cmpd="sng">
            <a:solidFill>
              <a:schemeClr val="bg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3" name="Google Shape;101;p1">
            <a:extLst>
              <a:ext uri="{FF2B5EF4-FFF2-40B4-BE49-F238E27FC236}">
                <a16:creationId xmlns:a16="http://schemas.microsoft.com/office/drawing/2014/main" id="{19EDFDCE-4153-46E9-B89B-ECE7909273B4}"/>
              </a:ext>
            </a:extLst>
          </p:cNvPr>
          <p:cNvSpPr/>
          <p:nvPr/>
        </p:nvSpPr>
        <p:spPr>
          <a:xfrm>
            <a:off x="982851" y="2428276"/>
            <a:ext cx="1103591" cy="525504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chemeClr val="bg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Meet with responsible employee(s) and hand-off employee(s) to discuss risk</a:t>
            </a:r>
            <a:endParaRPr sz="1800" dirty="0">
              <a:solidFill>
                <a:schemeClr val="bg1"/>
              </a:solidFill>
            </a:endParaRPr>
          </a:p>
        </p:txBody>
      </p:sp>
      <p:sp>
        <p:nvSpPr>
          <p:cNvPr id="94" name="Google Shape;104;p1">
            <a:extLst>
              <a:ext uri="{FF2B5EF4-FFF2-40B4-BE49-F238E27FC236}">
                <a16:creationId xmlns:a16="http://schemas.microsoft.com/office/drawing/2014/main" id="{80E9F476-484A-4204-9E26-4EB097EB47F5}"/>
              </a:ext>
            </a:extLst>
          </p:cNvPr>
          <p:cNvSpPr txBox="1"/>
          <p:nvPr/>
        </p:nvSpPr>
        <p:spPr>
          <a:xfrm>
            <a:off x="4586747" y="416358"/>
            <a:ext cx="336537" cy="200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NO</a:t>
            </a:r>
            <a:endParaRPr sz="1800">
              <a:solidFill>
                <a:schemeClr val="bg1"/>
              </a:solidFill>
            </a:endParaRPr>
          </a:p>
        </p:txBody>
      </p:sp>
      <p:sp>
        <p:nvSpPr>
          <p:cNvPr id="95" name="Google Shape;105;p1">
            <a:extLst>
              <a:ext uri="{FF2B5EF4-FFF2-40B4-BE49-F238E27FC236}">
                <a16:creationId xmlns:a16="http://schemas.microsoft.com/office/drawing/2014/main" id="{49115D14-2CE0-4589-BAEF-8D8D1F38D758}"/>
              </a:ext>
            </a:extLst>
          </p:cNvPr>
          <p:cNvSpPr txBox="1"/>
          <p:nvPr/>
        </p:nvSpPr>
        <p:spPr>
          <a:xfrm>
            <a:off x="1721558" y="2238441"/>
            <a:ext cx="336537" cy="200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YES</a:t>
            </a:r>
            <a:endParaRPr sz="1800" dirty="0">
              <a:solidFill>
                <a:schemeClr val="bg1"/>
              </a:solidFill>
            </a:endParaRPr>
          </a:p>
        </p:txBody>
      </p:sp>
      <p:cxnSp>
        <p:nvCxnSpPr>
          <p:cNvPr id="96" name="Google Shape;112;p1">
            <a:extLst>
              <a:ext uri="{FF2B5EF4-FFF2-40B4-BE49-F238E27FC236}">
                <a16:creationId xmlns:a16="http://schemas.microsoft.com/office/drawing/2014/main" id="{B7DE5689-634D-4609-BF02-47BF4D4F300A}"/>
              </a:ext>
            </a:extLst>
          </p:cNvPr>
          <p:cNvCxnSpPr>
            <a:cxnSpLocks/>
            <a:endCxn id="98" idx="0"/>
          </p:cNvCxnSpPr>
          <p:nvPr/>
        </p:nvCxnSpPr>
        <p:spPr>
          <a:xfrm flipH="1">
            <a:off x="1523581" y="516496"/>
            <a:ext cx="91348" cy="286590"/>
          </a:xfrm>
          <a:prstGeom prst="straightConnector1">
            <a:avLst/>
          </a:prstGeom>
          <a:noFill/>
          <a:ln w="9525" cap="flat" cmpd="sng">
            <a:solidFill>
              <a:schemeClr val="bg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7" name="Google Shape;118;p1">
            <a:extLst>
              <a:ext uri="{FF2B5EF4-FFF2-40B4-BE49-F238E27FC236}">
                <a16:creationId xmlns:a16="http://schemas.microsoft.com/office/drawing/2014/main" id="{B8FEB16D-1D24-4195-9963-65C967094A46}"/>
              </a:ext>
            </a:extLst>
          </p:cNvPr>
          <p:cNvSpPr txBox="1"/>
          <p:nvPr/>
        </p:nvSpPr>
        <p:spPr>
          <a:xfrm>
            <a:off x="2068520" y="582574"/>
            <a:ext cx="863111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SCHEDULE</a:t>
            </a:r>
            <a:endParaRPr sz="4000" b="1" dirty="0">
              <a:solidFill>
                <a:schemeClr val="bg1"/>
              </a:solidFill>
            </a:endParaRPr>
          </a:p>
        </p:txBody>
      </p:sp>
      <p:sp>
        <p:nvSpPr>
          <p:cNvPr id="98" name="Google Shape;113;p1">
            <a:extLst>
              <a:ext uri="{FF2B5EF4-FFF2-40B4-BE49-F238E27FC236}">
                <a16:creationId xmlns:a16="http://schemas.microsoft.com/office/drawing/2014/main" id="{5DE4489D-6E59-4921-93FC-DB898277B29B}"/>
              </a:ext>
            </a:extLst>
          </p:cNvPr>
          <p:cNvSpPr/>
          <p:nvPr/>
        </p:nvSpPr>
        <p:spPr>
          <a:xfrm>
            <a:off x="982851" y="803086"/>
            <a:ext cx="1081459" cy="3405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chemeClr val="bg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Set up meeting with appropriate team leads</a:t>
            </a:r>
            <a:endParaRPr sz="1800" dirty="0">
              <a:solidFill>
                <a:schemeClr val="bg1"/>
              </a:solidFill>
            </a:endParaRPr>
          </a:p>
        </p:txBody>
      </p:sp>
      <p:sp>
        <p:nvSpPr>
          <p:cNvPr id="99" name="Google Shape;140;p1">
            <a:extLst>
              <a:ext uri="{FF2B5EF4-FFF2-40B4-BE49-F238E27FC236}">
                <a16:creationId xmlns:a16="http://schemas.microsoft.com/office/drawing/2014/main" id="{89199468-C1CC-403F-B287-3DDF732AA108}"/>
              </a:ext>
            </a:extLst>
          </p:cNvPr>
          <p:cNvSpPr/>
          <p:nvPr/>
        </p:nvSpPr>
        <p:spPr>
          <a:xfrm>
            <a:off x="789936" y="1245086"/>
            <a:ext cx="1203340" cy="354496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chemeClr val="bg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Determine severity of impact to schedule</a:t>
            </a:r>
            <a:endParaRPr sz="1800" dirty="0">
              <a:solidFill>
                <a:schemeClr val="bg1"/>
              </a:solidFill>
            </a:endParaRPr>
          </a:p>
        </p:txBody>
      </p:sp>
      <p:cxnSp>
        <p:nvCxnSpPr>
          <p:cNvPr id="100" name="Google Shape;141;p1">
            <a:extLst>
              <a:ext uri="{FF2B5EF4-FFF2-40B4-BE49-F238E27FC236}">
                <a16:creationId xmlns:a16="http://schemas.microsoft.com/office/drawing/2014/main" id="{C75D44C1-6C30-4FB8-8D0F-659D7D11AD5F}"/>
              </a:ext>
            </a:extLst>
          </p:cNvPr>
          <p:cNvCxnSpPr>
            <a:cxnSpLocks/>
            <a:stCxn id="99" idx="0"/>
            <a:endCxn id="98" idx="2"/>
          </p:cNvCxnSpPr>
          <p:nvPr/>
        </p:nvCxnSpPr>
        <p:spPr>
          <a:xfrm flipV="1">
            <a:off x="1391606" y="1143654"/>
            <a:ext cx="131975" cy="101432"/>
          </a:xfrm>
          <a:prstGeom prst="straightConnector1">
            <a:avLst/>
          </a:prstGeom>
          <a:noFill/>
          <a:ln w="9525" cap="flat" cmpd="sng">
            <a:solidFill>
              <a:schemeClr val="bg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01" name="Google Shape;196;p1">
            <a:extLst>
              <a:ext uri="{FF2B5EF4-FFF2-40B4-BE49-F238E27FC236}">
                <a16:creationId xmlns:a16="http://schemas.microsoft.com/office/drawing/2014/main" id="{109D8176-8888-4BE5-9D40-721286952EE7}"/>
              </a:ext>
            </a:extLst>
          </p:cNvPr>
          <p:cNvCxnSpPr>
            <a:cxnSpLocks/>
            <a:stCxn id="90" idx="0"/>
            <a:endCxn id="99" idx="2"/>
          </p:cNvCxnSpPr>
          <p:nvPr/>
        </p:nvCxnSpPr>
        <p:spPr>
          <a:xfrm flipH="1" flipV="1">
            <a:off x="1391606" y="1599582"/>
            <a:ext cx="293365" cy="67233"/>
          </a:xfrm>
          <a:prstGeom prst="straightConnector1">
            <a:avLst/>
          </a:prstGeom>
          <a:noFill/>
          <a:ln w="9525" cap="flat" cmpd="sng">
            <a:solidFill>
              <a:schemeClr val="bg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02" name="Google Shape;103;p1">
            <a:extLst>
              <a:ext uri="{FF2B5EF4-FFF2-40B4-BE49-F238E27FC236}">
                <a16:creationId xmlns:a16="http://schemas.microsoft.com/office/drawing/2014/main" id="{1909C783-CAF1-4331-BAAE-148E98910C06}"/>
              </a:ext>
            </a:extLst>
          </p:cNvPr>
          <p:cNvSpPr/>
          <p:nvPr/>
        </p:nvSpPr>
        <p:spPr>
          <a:xfrm>
            <a:off x="4983134" y="189156"/>
            <a:ext cx="1022784" cy="838800"/>
          </a:xfrm>
          <a:prstGeom prst="diamond">
            <a:avLst/>
          </a:prstGeom>
          <a:solidFill>
            <a:srgbClr val="D38E11"/>
          </a:solidFill>
          <a:ln w="12700" cap="flat" cmpd="sng">
            <a:solidFill>
              <a:schemeClr val="bg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rmAutofit lnSpcReduction="10000"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Is there enough slack to compensate?</a:t>
            </a:r>
            <a:endParaRPr sz="1800" dirty="0">
              <a:solidFill>
                <a:schemeClr val="bg1"/>
              </a:solidFill>
            </a:endParaRPr>
          </a:p>
        </p:txBody>
      </p:sp>
      <p:cxnSp>
        <p:nvCxnSpPr>
          <p:cNvPr id="103" name="Google Shape;197;p1">
            <a:extLst>
              <a:ext uri="{FF2B5EF4-FFF2-40B4-BE49-F238E27FC236}">
                <a16:creationId xmlns:a16="http://schemas.microsoft.com/office/drawing/2014/main" id="{05382490-ED37-45DC-9355-59EF34407201}"/>
              </a:ext>
            </a:extLst>
          </p:cNvPr>
          <p:cNvCxnSpPr>
            <a:stCxn id="102" idx="3"/>
            <a:endCxn id="107" idx="1"/>
          </p:cNvCxnSpPr>
          <p:nvPr/>
        </p:nvCxnSpPr>
        <p:spPr>
          <a:xfrm flipV="1">
            <a:off x="6005918" y="603306"/>
            <a:ext cx="296415" cy="5250"/>
          </a:xfrm>
          <a:prstGeom prst="straightConnector1">
            <a:avLst/>
          </a:prstGeom>
          <a:noFill/>
          <a:ln w="9525" cap="flat" cmpd="sng">
            <a:solidFill>
              <a:schemeClr val="bg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04" name="Google Shape;199;p1">
            <a:extLst>
              <a:ext uri="{FF2B5EF4-FFF2-40B4-BE49-F238E27FC236}">
                <a16:creationId xmlns:a16="http://schemas.microsoft.com/office/drawing/2014/main" id="{B9E37900-32BA-487E-A0F3-C56A2032B2AF}"/>
              </a:ext>
            </a:extLst>
          </p:cNvPr>
          <p:cNvSpPr txBox="1"/>
          <p:nvPr/>
        </p:nvSpPr>
        <p:spPr>
          <a:xfrm>
            <a:off x="5961586" y="398649"/>
            <a:ext cx="336537" cy="200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YES</a:t>
            </a:r>
            <a:endParaRPr sz="1800">
              <a:solidFill>
                <a:schemeClr val="bg1"/>
              </a:solidFill>
            </a:endParaRPr>
          </a:p>
        </p:txBody>
      </p:sp>
      <p:sp>
        <p:nvSpPr>
          <p:cNvPr id="105" name="Google Shape;200;p1">
            <a:extLst>
              <a:ext uri="{FF2B5EF4-FFF2-40B4-BE49-F238E27FC236}">
                <a16:creationId xmlns:a16="http://schemas.microsoft.com/office/drawing/2014/main" id="{F0772903-1CA5-4725-9E72-E4440AD75EB7}"/>
              </a:ext>
            </a:extLst>
          </p:cNvPr>
          <p:cNvSpPr txBox="1"/>
          <p:nvPr/>
        </p:nvSpPr>
        <p:spPr>
          <a:xfrm>
            <a:off x="4013618" y="1706531"/>
            <a:ext cx="636714" cy="200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NO</a:t>
            </a:r>
            <a:endParaRPr sz="1800">
              <a:solidFill>
                <a:schemeClr val="bg1"/>
              </a:solidFill>
            </a:endParaRPr>
          </a:p>
        </p:txBody>
      </p:sp>
      <p:sp>
        <p:nvSpPr>
          <p:cNvPr id="107" name="Google Shape;198;p1">
            <a:extLst>
              <a:ext uri="{FF2B5EF4-FFF2-40B4-BE49-F238E27FC236}">
                <a16:creationId xmlns:a16="http://schemas.microsoft.com/office/drawing/2014/main" id="{9BD30927-C543-43FE-9035-AFDF22BCA2BA}"/>
              </a:ext>
            </a:extLst>
          </p:cNvPr>
          <p:cNvSpPr/>
          <p:nvPr/>
        </p:nvSpPr>
        <p:spPr>
          <a:xfrm>
            <a:off x="6302333" y="271578"/>
            <a:ext cx="802390" cy="663456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chemeClr val="bg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Monitor task progression to ensure it does not fall behind schedule further</a:t>
            </a:r>
            <a:endParaRPr sz="1800" dirty="0">
              <a:solidFill>
                <a:schemeClr val="bg1"/>
              </a:solidFill>
            </a:endParaRPr>
          </a:p>
        </p:txBody>
      </p:sp>
      <p:sp>
        <p:nvSpPr>
          <p:cNvPr id="108" name="Google Shape;202;p1">
            <a:extLst>
              <a:ext uri="{FF2B5EF4-FFF2-40B4-BE49-F238E27FC236}">
                <a16:creationId xmlns:a16="http://schemas.microsoft.com/office/drawing/2014/main" id="{D43D0ABA-3958-4748-A3E7-C2324F1AA24B}"/>
              </a:ext>
            </a:extLst>
          </p:cNvPr>
          <p:cNvSpPr/>
          <p:nvPr/>
        </p:nvSpPr>
        <p:spPr>
          <a:xfrm>
            <a:off x="7226851" y="453837"/>
            <a:ext cx="465676" cy="252777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FF4B4B"/>
          </a:solidFill>
          <a:ln w="12700" cap="flat" cmpd="sng">
            <a:solidFill>
              <a:schemeClr val="bg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end</a:t>
            </a:r>
            <a:endParaRPr sz="1800">
              <a:solidFill>
                <a:schemeClr val="bg1"/>
              </a:solidFill>
            </a:endParaRPr>
          </a:p>
        </p:txBody>
      </p:sp>
      <p:cxnSp>
        <p:nvCxnSpPr>
          <p:cNvPr id="109" name="Google Shape;203;p1">
            <a:extLst>
              <a:ext uri="{FF2B5EF4-FFF2-40B4-BE49-F238E27FC236}">
                <a16:creationId xmlns:a16="http://schemas.microsoft.com/office/drawing/2014/main" id="{F05C0A85-80C4-4D2F-B90A-041D57AE3E7B}"/>
              </a:ext>
            </a:extLst>
          </p:cNvPr>
          <p:cNvCxnSpPr>
            <a:stCxn id="107" idx="3"/>
            <a:endCxn id="108" idx="2"/>
          </p:cNvCxnSpPr>
          <p:nvPr/>
        </p:nvCxnSpPr>
        <p:spPr>
          <a:xfrm flipV="1">
            <a:off x="7104723" y="580226"/>
            <a:ext cx="122128" cy="23080"/>
          </a:xfrm>
          <a:prstGeom prst="straightConnector1">
            <a:avLst/>
          </a:prstGeom>
          <a:noFill/>
          <a:ln w="9525" cap="flat" cmpd="sng">
            <a:solidFill>
              <a:schemeClr val="bg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11" name="Google Shape;205;p1">
            <a:extLst>
              <a:ext uri="{FF2B5EF4-FFF2-40B4-BE49-F238E27FC236}">
                <a16:creationId xmlns:a16="http://schemas.microsoft.com/office/drawing/2014/main" id="{93DC9F9C-1BEF-44A3-A682-DA4BA4FC2C50}"/>
              </a:ext>
            </a:extLst>
          </p:cNvPr>
          <p:cNvCxnSpPr>
            <a:cxnSpLocks/>
            <a:stCxn id="112" idx="0"/>
            <a:endCxn id="93" idx="2"/>
          </p:cNvCxnSpPr>
          <p:nvPr/>
        </p:nvCxnSpPr>
        <p:spPr>
          <a:xfrm flipH="1" flipV="1">
            <a:off x="1534647" y="2953780"/>
            <a:ext cx="156630" cy="58107"/>
          </a:xfrm>
          <a:prstGeom prst="straightConnector1">
            <a:avLst/>
          </a:prstGeom>
          <a:noFill/>
          <a:ln w="9525" cap="flat" cmpd="sng">
            <a:solidFill>
              <a:schemeClr val="bg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2" name="Google Shape;206;p1">
            <a:extLst>
              <a:ext uri="{FF2B5EF4-FFF2-40B4-BE49-F238E27FC236}">
                <a16:creationId xmlns:a16="http://schemas.microsoft.com/office/drawing/2014/main" id="{B69BCBE6-C447-4F53-8FA7-B17B8077E6C1}"/>
              </a:ext>
            </a:extLst>
          </p:cNvPr>
          <p:cNvSpPr/>
          <p:nvPr/>
        </p:nvSpPr>
        <p:spPr>
          <a:xfrm>
            <a:off x="1179885" y="3011887"/>
            <a:ext cx="1022784" cy="838800"/>
          </a:xfrm>
          <a:prstGeom prst="diamond">
            <a:avLst/>
          </a:prstGeom>
          <a:solidFill>
            <a:srgbClr val="D38E11"/>
          </a:solidFill>
          <a:ln w="12700" cap="flat" cmpd="sng">
            <a:solidFill>
              <a:schemeClr val="bg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rmAutofit fontScale="92500" lnSpcReduction="10000"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Can the task be laddered  enough to ensure dependencies do not run late?</a:t>
            </a:r>
            <a:endParaRPr sz="1600" dirty="0">
              <a:solidFill>
                <a:schemeClr val="bg1"/>
              </a:solidFill>
            </a:endParaRPr>
          </a:p>
        </p:txBody>
      </p:sp>
      <p:cxnSp>
        <p:nvCxnSpPr>
          <p:cNvPr id="113" name="Google Shape;207;p1">
            <a:extLst>
              <a:ext uri="{FF2B5EF4-FFF2-40B4-BE49-F238E27FC236}">
                <a16:creationId xmlns:a16="http://schemas.microsoft.com/office/drawing/2014/main" id="{8798CA9F-44A4-440B-A99E-7C4F68B5BD18}"/>
              </a:ext>
            </a:extLst>
          </p:cNvPr>
          <p:cNvCxnSpPr>
            <a:cxnSpLocks/>
            <a:stCxn id="115" idx="3"/>
            <a:endCxn id="112" idx="1"/>
          </p:cNvCxnSpPr>
          <p:nvPr/>
        </p:nvCxnSpPr>
        <p:spPr>
          <a:xfrm>
            <a:off x="982851" y="3417465"/>
            <a:ext cx="197034" cy="13822"/>
          </a:xfrm>
          <a:prstGeom prst="straightConnector1">
            <a:avLst/>
          </a:prstGeom>
          <a:noFill/>
          <a:ln w="9525" cap="flat" cmpd="sng">
            <a:solidFill>
              <a:schemeClr val="bg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4" name="Google Shape;209;p1">
            <a:extLst>
              <a:ext uri="{FF2B5EF4-FFF2-40B4-BE49-F238E27FC236}">
                <a16:creationId xmlns:a16="http://schemas.microsoft.com/office/drawing/2014/main" id="{16652179-9E20-4B57-9C1F-6981B8CF4BCC}"/>
              </a:ext>
            </a:extLst>
          </p:cNvPr>
          <p:cNvSpPr txBox="1"/>
          <p:nvPr/>
        </p:nvSpPr>
        <p:spPr>
          <a:xfrm>
            <a:off x="954864" y="3250405"/>
            <a:ext cx="336537" cy="200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YES</a:t>
            </a:r>
            <a:endParaRPr sz="1800" dirty="0">
              <a:solidFill>
                <a:schemeClr val="bg1"/>
              </a:solidFill>
            </a:endParaRPr>
          </a:p>
        </p:txBody>
      </p:sp>
      <p:sp>
        <p:nvSpPr>
          <p:cNvPr id="115" name="Google Shape;208;p1">
            <a:extLst>
              <a:ext uri="{FF2B5EF4-FFF2-40B4-BE49-F238E27FC236}">
                <a16:creationId xmlns:a16="http://schemas.microsoft.com/office/drawing/2014/main" id="{98631A38-9139-4763-A6D5-5B303FC04007}"/>
              </a:ext>
            </a:extLst>
          </p:cNvPr>
          <p:cNvSpPr/>
          <p:nvPr/>
        </p:nvSpPr>
        <p:spPr>
          <a:xfrm>
            <a:off x="173342" y="3142568"/>
            <a:ext cx="809509" cy="549793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chemeClr val="bg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Ladder task deliverables so that dependencies start early</a:t>
            </a:r>
            <a:endParaRPr sz="1800" dirty="0">
              <a:solidFill>
                <a:schemeClr val="bg1"/>
              </a:solidFill>
            </a:endParaRPr>
          </a:p>
        </p:txBody>
      </p:sp>
      <p:sp>
        <p:nvSpPr>
          <p:cNvPr id="116" name="Google Shape;210;p1">
            <a:extLst>
              <a:ext uri="{FF2B5EF4-FFF2-40B4-BE49-F238E27FC236}">
                <a16:creationId xmlns:a16="http://schemas.microsoft.com/office/drawing/2014/main" id="{F58DAF87-F48F-4FFF-BAC2-42C229684742}"/>
              </a:ext>
            </a:extLst>
          </p:cNvPr>
          <p:cNvSpPr/>
          <p:nvPr/>
        </p:nvSpPr>
        <p:spPr>
          <a:xfrm>
            <a:off x="389833" y="3822534"/>
            <a:ext cx="465540" cy="252777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FF4B4B"/>
          </a:solidFill>
          <a:ln w="12700" cap="flat" cmpd="sng">
            <a:solidFill>
              <a:schemeClr val="bg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end</a:t>
            </a:r>
            <a:endParaRPr sz="1800">
              <a:solidFill>
                <a:schemeClr val="bg1"/>
              </a:solidFill>
            </a:endParaRPr>
          </a:p>
        </p:txBody>
      </p:sp>
      <p:cxnSp>
        <p:nvCxnSpPr>
          <p:cNvPr id="117" name="Google Shape;211;p1">
            <a:extLst>
              <a:ext uri="{FF2B5EF4-FFF2-40B4-BE49-F238E27FC236}">
                <a16:creationId xmlns:a16="http://schemas.microsoft.com/office/drawing/2014/main" id="{C384BB32-1B1A-4E76-94B3-F72CCB675DD3}"/>
              </a:ext>
            </a:extLst>
          </p:cNvPr>
          <p:cNvCxnSpPr>
            <a:cxnSpLocks/>
            <a:stCxn id="116" idx="3"/>
            <a:endCxn id="115" idx="2"/>
          </p:cNvCxnSpPr>
          <p:nvPr/>
        </p:nvCxnSpPr>
        <p:spPr>
          <a:xfrm flipH="1" flipV="1">
            <a:off x="578097" y="3692361"/>
            <a:ext cx="44506" cy="130173"/>
          </a:xfrm>
          <a:prstGeom prst="straightConnector1">
            <a:avLst/>
          </a:prstGeom>
          <a:noFill/>
          <a:ln w="9525" cap="flat" cmpd="sng">
            <a:solidFill>
              <a:schemeClr val="bg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18" name="Google Shape;212;p1">
            <a:extLst>
              <a:ext uri="{FF2B5EF4-FFF2-40B4-BE49-F238E27FC236}">
                <a16:creationId xmlns:a16="http://schemas.microsoft.com/office/drawing/2014/main" id="{6A215DA8-283C-4271-AF44-0EE30F5D5E7D}"/>
              </a:ext>
            </a:extLst>
          </p:cNvPr>
          <p:cNvCxnSpPr>
            <a:stCxn id="112" idx="3"/>
            <a:endCxn id="120" idx="1"/>
          </p:cNvCxnSpPr>
          <p:nvPr/>
        </p:nvCxnSpPr>
        <p:spPr>
          <a:xfrm>
            <a:off x="2202669" y="3431287"/>
            <a:ext cx="180611" cy="0"/>
          </a:xfrm>
          <a:prstGeom prst="straightConnector1">
            <a:avLst/>
          </a:prstGeom>
          <a:noFill/>
          <a:ln w="9525" cap="flat" cmpd="sng">
            <a:solidFill>
              <a:schemeClr val="bg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9" name="Google Shape;214;p1">
            <a:extLst>
              <a:ext uri="{FF2B5EF4-FFF2-40B4-BE49-F238E27FC236}">
                <a16:creationId xmlns:a16="http://schemas.microsoft.com/office/drawing/2014/main" id="{4FFCF4ED-81F7-46D5-B36B-F4FEC5465F64}"/>
              </a:ext>
            </a:extLst>
          </p:cNvPr>
          <p:cNvSpPr txBox="1"/>
          <p:nvPr/>
        </p:nvSpPr>
        <p:spPr>
          <a:xfrm>
            <a:off x="2072923" y="3249403"/>
            <a:ext cx="336537" cy="200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NO</a:t>
            </a:r>
            <a:endParaRPr sz="1800">
              <a:solidFill>
                <a:schemeClr val="bg1"/>
              </a:solidFill>
            </a:endParaRPr>
          </a:p>
        </p:txBody>
      </p:sp>
      <p:sp>
        <p:nvSpPr>
          <p:cNvPr id="120" name="Google Shape;213;p1">
            <a:extLst>
              <a:ext uri="{FF2B5EF4-FFF2-40B4-BE49-F238E27FC236}">
                <a16:creationId xmlns:a16="http://schemas.microsoft.com/office/drawing/2014/main" id="{44A4FD25-4EF3-4ACE-B6A8-B340A87712C4}"/>
              </a:ext>
            </a:extLst>
          </p:cNvPr>
          <p:cNvSpPr/>
          <p:nvPr/>
        </p:nvSpPr>
        <p:spPr>
          <a:xfrm>
            <a:off x="2383280" y="3011887"/>
            <a:ext cx="1022784" cy="838800"/>
          </a:xfrm>
          <a:prstGeom prst="diamond">
            <a:avLst/>
          </a:prstGeom>
          <a:solidFill>
            <a:srgbClr val="D38E11"/>
          </a:solidFill>
          <a:ln w="12700" cap="flat" cmpd="sng">
            <a:solidFill>
              <a:schemeClr val="bg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rmAutofit lnSpcReduction="10000"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What is lacking to cause task to run late?</a:t>
            </a:r>
            <a:endParaRPr sz="1800" dirty="0">
              <a:solidFill>
                <a:schemeClr val="bg1"/>
              </a:solidFill>
            </a:endParaRPr>
          </a:p>
        </p:txBody>
      </p:sp>
      <p:cxnSp>
        <p:nvCxnSpPr>
          <p:cNvPr id="121" name="Google Shape;215;p1">
            <a:extLst>
              <a:ext uri="{FF2B5EF4-FFF2-40B4-BE49-F238E27FC236}">
                <a16:creationId xmlns:a16="http://schemas.microsoft.com/office/drawing/2014/main" id="{00840E10-5FC3-4820-8CEF-C015D881C17F}"/>
              </a:ext>
            </a:extLst>
          </p:cNvPr>
          <p:cNvCxnSpPr>
            <a:stCxn id="125" idx="0"/>
            <a:endCxn id="120" idx="2"/>
          </p:cNvCxnSpPr>
          <p:nvPr/>
        </p:nvCxnSpPr>
        <p:spPr>
          <a:xfrm flipV="1">
            <a:off x="2894672" y="3850687"/>
            <a:ext cx="0" cy="113860"/>
          </a:xfrm>
          <a:prstGeom prst="straightConnector1">
            <a:avLst/>
          </a:prstGeom>
          <a:noFill/>
          <a:ln w="9525" cap="flat" cmpd="sng">
            <a:solidFill>
              <a:schemeClr val="bg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22" name="Google Shape;217;p1">
            <a:extLst>
              <a:ext uri="{FF2B5EF4-FFF2-40B4-BE49-F238E27FC236}">
                <a16:creationId xmlns:a16="http://schemas.microsoft.com/office/drawing/2014/main" id="{ACC179F0-D6D5-4B7C-B4E8-24BF3F20FB1F}"/>
              </a:ext>
            </a:extLst>
          </p:cNvPr>
          <p:cNvCxnSpPr>
            <a:stCxn id="133" idx="1"/>
            <a:endCxn id="120" idx="3"/>
          </p:cNvCxnSpPr>
          <p:nvPr/>
        </p:nvCxnSpPr>
        <p:spPr>
          <a:xfrm flipH="1">
            <a:off x="3406064" y="3431287"/>
            <a:ext cx="306185" cy="0"/>
          </a:xfrm>
          <a:prstGeom prst="straightConnector1">
            <a:avLst/>
          </a:prstGeom>
          <a:noFill/>
          <a:ln w="9525" cap="flat" cmpd="sng">
            <a:solidFill>
              <a:schemeClr val="bg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23" name="Google Shape;219;p1">
            <a:extLst>
              <a:ext uri="{FF2B5EF4-FFF2-40B4-BE49-F238E27FC236}">
                <a16:creationId xmlns:a16="http://schemas.microsoft.com/office/drawing/2014/main" id="{38822DCC-3CD0-4F33-90DA-2E05ED91914F}"/>
              </a:ext>
            </a:extLst>
          </p:cNvPr>
          <p:cNvSpPr txBox="1"/>
          <p:nvPr/>
        </p:nvSpPr>
        <p:spPr>
          <a:xfrm>
            <a:off x="2763984" y="3782865"/>
            <a:ext cx="740550" cy="200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RESOURCES</a:t>
            </a:r>
            <a:endParaRPr sz="1800">
              <a:solidFill>
                <a:schemeClr val="bg1"/>
              </a:solidFill>
            </a:endParaRPr>
          </a:p>
        </p:txBody>
      </p:sp>
      <p:sp>
        <p:nvSpPr>
          <p:cNvPr id="124" name="Google Shape;220;p1">
            <a:extLst>
              <a:ext uri="{FF2B5EF4-FFF2-40B4-BE49-F238E27FC236}">
                <a16:creationId xmlns:a16="http://schemas.microsoft.com/office/drawing/2014/main" id="{D81E7C40-34CB-4A69-87A9-D4ABC7AAF78F}"/>
              </a:ext>
            </a:extLst>
          </p:cNvPr>
          <p:cNvSpPr txBox="1"/>
          <p:nvPr/>
        </p:nvSpPr>
        <p:spPr>
          <a:xfrm>
            <a:off x="3276321" y="3249403"/>
            <a:ext cx="410306" cy="200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TIME</a:t>
            </a:r>
            <a:endParaRPr sz="1800">
              <a:solidFill>
                <a:schemeClr val="bg1"/>
              </a:solidFill>
            </a:endParaRPr>
          </a:p>
        </p:txBody>
      </p:sp>
      <p:sp>
        <p:nvSpPr>
          <p:cNvPr id="125" name="Google Shape;216;p1">
            <a:extLst>
              <a:ext uri="{FF2B5EF4-FFF2-40B4-BE49-F238E27FC236}">
                <a16:creationId xmlns:a16="http://schemas.microsoft.com/office/drawing/2014/main" id="{2A087806-4866-4BA8-BBFF-95459B3D7742}"/>
              </a:ext>
            </a:extLst>
          </p:cNvPr>
          <p:cNvSpPr/>
          <p:nvPr/>
        </p:nvSpPr>
        <p:spPr>
          <a:xfrm>
            <a:off x="2383280" y="3964547"/>
            <a:ext cx="1022784" cy="838800"/>
          </a:xfrm>
          <a:prstGeom prst="diamond">
            <a:avLst/>
          </a:prstGeom>
          <a:solidFill>
            <a:srgbClr val="D38E11"/>
          </a:solidFill>
          <a:ln w="12700" cap="flat" cmpd="sng">
            <a:solidFill>
              <a:schemeClr val="bg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rmAutofit lnSpcReduction="10000"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Are you able to secure required resources?</a:t>
            </a:r>
            <a:endParaRPr sz="1800" dirty="0">
              <a:solidFill>
                <a:schemeClr val="bg1"/>
              </a:solidFill>
            </a:endParaRPr>
          </a:p>
        </p:txBody>
      </p:sp>
      <p:sp>
        <p:nvSpPr>
          <p:cNvPr id="126" name="Google Shape;221;p1">
            <a:extLst>
              <a:ext uri="{FF2B5EF4-FFF2-40B4-BE49-F238E27FC236}">
                <a16:creationId xmlns:a16="http://schemas.microsoft.com/office/drawing/2014/main" id="{84EFBB8B-09E9-4219-9CD8-45BA1B4E7CEB}"/>
              </a:ext>
            </a:extLst>
          </p:cNvPr>
          <p:cNvSpPr txBox="1"/>
          <p:nvPr/>
        </p:nvSpPr>
        <p:spPr>
          <a:xfrm>
            <a:off x="2087496" y="4187532"/>
            <a:ext cx="336537" cy="200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YES</a:t>
            </a:r>
            <a:endParaRPr sz="1800">
              <a:solidFill>
                <a:schemeClr val="bg1"/>
              </a:solidFill>
            </a:endParaRPr>
          </a:p>
        </p:txBody>
      </p:sp>
      <p:sp>
        <p:nvSpPr>
          <p:cNvPr id="127" name="Google Shape;222;p1">
            <a:extLst>
              <a:ext uri="{FF2B5EF4-FFF2-40B4-BE49-F238E27FC236}">
                <a16:creationId xmlns:a16="http://schemas.microsoft.com/office/drawing/2014/main" id="{4E6D05D7-CD69-4909-A14B-A67FB604D61A}"/>
              </a:ext>
            </a:extLst>
          </p:cNvPr>
          <p:cNvSpPr txBox="1"/>
          <p:nvPr/>
        </p:nvSpPr>
        <p:spPr>
          <a:xfrm>
            <a:off x="3622971" y="4205583"/>
            <a:ext cx="336537" cy="200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NO</a:t>
            </a:r>
            <a:endParaRPr sz="1800">
              <a:solidFill>
                <a:schemeClr val="bg1"/>
              </a:solidFill>
            </a:endParaRPr>
          </a:p>
        </p:txBody>
      </p:sp>
      <p:cxnSp>
        <p:nvCxnSpPr>
          <p:cNvPr id="128" name="Google Shape;223;p1">
            <a:extLst>
              <a:ext uri="{FF2B5EF4-FFF2-40B4-BE49-F238E27FC236}">
                <a16:creationId xmlns:a16="http://schemas.microsoft.com/office/drawing/2014/main" id="{60995E87-4A92-4CFB-B102-92F17CD0DE3A}"/>
              </a:ext>
            </a:extLst>
          </p:cNvPr>
          <p:cNvCxnSpPr>
            <a:endCxn id="125" idx="3"/>
          </p:cNvCxnSpPr>
          <p:nvPr/>
        </p:nvCxnSpPr>
        <p:spPr>
          <a:xfrm flipH="1">
            <a:off x="3406064" y="4343834"/>
            <a:ext cx="740550" cy="40113"/>
          </a:xfrm>
          <a:prstGeom prst="straightConnector1">
            <a:avLst/>
          </a:prstGeom>
          <a:noFill/>
          <a:ln w="9525" cap="flat" cmpd="sng">
            <a:solidFill>
              <a:schemeClr val="bg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29" name="Google Shape;224;p1">
            <a:extLst>
              <a:ext uri="{FF2B5EF4-FFF2-40B4-BE49-F238E27FC236}">
                <a16:creationId xmlns:a16="http://schemas.microsoft.com/office/drawing/2014/main" id="{D82DDEB9-90BF-451E-930E-840D00F7A235}"/>
              </a:ext>
            </a:extLst>
          </p:cNvPr>
          <p:cNvCxnSpPr>
            <a:stCxn id="125" idx="1"/>
            <a:endCxn id="130" idx="3"/>
          </p:cNvCxnSpPr>
          <p:nvPr/>
        </p:nvCxnSpPr>
        <p:spPr>
          <a:xfrm flipH="1" flipV="1">
            <a:off x="2011925" y="4374230"/>
            <a:ext cx="371355" cy="9717"/>
          </a:xfrm>
          <a:prstGeom prst="straightConnector1">
            <a:avLst/>
          </a:prstGeom>
          <a:noFill/>
          <a:ln w="9525" cap="flat" cmpd="sng">
            <a:solidFill>
              <a:schemeClr val="bg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30" name="Google Shape;225;p1">
            <a:extLst>
              <a:ext uri="{FF2B5EF4-FFF2-40B4-BE49-F238E27FC236}">
                <a16:creationId xmlns:a16="http://schemas.microsoft.com/office/drawing/2014/main" id="{2ABCBB6A-1DF9-49FE-96A1-5F0D2F61C900}"/>
              </a:ext>
            </a:extLst>
          </p:cNvPr>
          <p:cNvSpPr/>
          <p:nvPr/>
        </p:nvSpPr>
        <p:spPr>
          <a:xfrm>
            <a:off x="1291064" y="4099333"/>
            <a:ext cx="720861" cy="549793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chemeClr val="bg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Put in order for required resources and deliver when ready</a:t>
            </a:r>
            <a:endParaRPr sz="1800" dirty="0">
              <a:solidFill>
                <a:schemeClr val="bg1"/>
              </a:solidFill>
            </a:endParaRPr>
          </a:p>
        </p:txBody>
      </p:sp>
      <p:sp>
        <p:nvSpPr>
          <p:cNvPr id="131" name="Google Shape;226;p1">
            <a:extLst>
              <a:ext uri="{FF2B5EF4-FFF2-40B4-BE49-F238E27FC236}">
                <a16:creationId xmlns:a16="http://schemas.microsoft.com/office/drawing/2014/main" id="{E16F986F-2953-4C3C-AEB7-0CAA3714D5D7}"/>
              </a:ext>
            </a:extLst>
          </p:cNvPr>
          <p:cNvSpPr/>
          <p:nvPr/>
        </p:nvSpPr>
        <p:spPr>
          <a:xfrm>
            <a:off x="767577" y="4233637"/>
            <a:ext cx="465540" cy="252777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FF4B4B"/>
          </a:solidFill>
          <a:ln w="12700" cap="flat" cmpd="sng">
            <a:solidFill>
              <a:schemeClr val="bg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end</a:t>
            </a:r>
            <a:endParaRPr sz="1800">
              <a:solidFill>
                <a:schemeClr val="bg1"/>
              </a:solidFill>
            </a:endParaRPr>
          </a:p>
        </p:txBody>
      </p:sp>
      <p:cxnSp>
        <p:nvCxnSpPr>
          <p:cNvPr id="132" name="Google Shape;227;p1">
            <a:extLst>
              <a:ext uri="{FF2B5EF4-FFF2-40B4-BE49-F238E27FC236}">
                <a16:creationId xmlns:a16="http://schemas.microsoft.com/office/drawing/2014/main" id="{FB31E48A-6EAC-4C7C-B7A8-D691752E7F95}"/>
              </a:ext>
            </a:extLst>
          </p:cNvPr>
          <p:cNvCxnSpPr>
            <a:stCxn id="131" idx="0"/>
            <a:endCxn id="130" idx="1"/>
          </p:cNvCxnSpPr>
          <p:nvPr/>
        </p:nvCxnSpPr>
        <p:spPr>
          <a:xfrm>
            <a:off x="1233117" y="4360026"/>
            <a:ext cx="57947" cy="14204"/>
          </a:xfrm>
          <a:prstGeom prst="straightConnector1">
            <a:avLst/>
          </a:prstGeom>
          <a:noFill/>
          <a:ln w="9525" cap="flat" cmpd="sng">
            <a:solidFill>
              <a:schemeClr val="bg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33" name="Google Shape;218;p1">
            <a:extLst>
              <a:ext uri="{FF2B5EF4-FFF2-40B4-BE49-F238E27FC236}">
                <a16:creationId xmlns:a16="http://schemas.microsoft.com/office/drawing/2014/main" id="{13010029-D126-4F32-BF66-5E141BD6A963}"/>
              </a:ext>
            </a:extLst>
          </p:cNvPr>
          <p:cNvSpPr/>
          <p:nvPr/>
        </p:nvSpPr>
        <p:spPr>
          <a:xfrm>
            <a:off x="3712249" y="3011887"/>
            <a:ext cx="1022784" cy="838800"/>
          </a:xfrm>
          <a:prstGeom prst="diamond">
            <a:avLst/>
          </a:prstGeom>
          <a:solidFill>
            <a:srgbClr val="D38E11"/>
          </a:solidFill>
          <a:ln w="12700" cap="flat" cmpd="sng">
            <a:solidFill>
              <a:schemeClr val="bg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rmAutofit fontScale="92500" lnSpcReduction="10000"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Is/are  employee(s) willing to work overtime or weekends?</a:t>
            </a:r>
            <a:endParaRPr sz="1600" dirty="0">
              <a:solidFill>
                <a:schemeClr val="bg1"/>
              </a:solidFill>
            </a:endParaRPr>
          </a:p>
        </p:txBody>
      </p:sp>
      <p:sp>
        <p:nvSpPr>
          <p:cNvPr id="134" name="Google Shape;228;p1">
            <a:extLst>
              <a:ext uri="{FF2B5EF4-FFF2-40B4-BE49-F238E27FC236}">
                <a16:creationId xmlns:a16="http://schemas.microsoft.com/office/drawing/2014/main" id="{DD51AFA2-3107-47C7-95A5-1CC83F950A5A}"/>
              </a:ext>
            </a:extLst>
          </p:cNvPr>
          <p:cNvSpPr txBox="1"/>
          <p:nvPr/>
        </p:nvSpPr>
        <p:spPr>
          <a:xfrm>
            <a:off x="5113033" y="3782865"/>
            <a:ext cx="336537" cy="200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YES</a:t>
            </a:r>
            <a:endParaRPr sz="1800">
              <a:solidFill>
                <a:schemeClr val="bg1"/>
              </a:solidFill>
            </a:endParaRPr>
          </a:p>
        </p:txBody>
      </p:sp>
      <p:cxnSp>
        <p:nvCxnSpPr>
          <p:cNvPr id="135" name="Google Shape;229;p1">
            <a:extLst>
              <a:ext uri="{FF2B5EF4-FFF2-40B4-BE49-F238E27FC236}">
                <a16:creationId xmlns:a16="http://schemas.microsoft.com/office/drawing/2014/main" id="{24357EDD-22C8-4C4C-ABF0-1F2897FFF49B}"/>
              </a:ext>
            </a:extLst>
          </p:cNvPr>
          <p:cNvCxnSpPr>
            <a:cxnSpLocks/>
            <a:stCxn id="133" idx="0"/>
            <a:endCxn id="137" idx="2"/>
          </p:cNvCxnSpPr>
          <p:nvPr/>
        </p:nvCxnSpPr>
        <p:spPr>
          <a:xfrm flipH="1" flipV="1">
            <a:off x="4223117" y="2833316"/>
            <a:ext cx="524" cy="178571"/>
          </a:xfrm>
          <a:prstGeom prst="straightConnector1">
            <a:avLst/>
          </a:prstGeom>
          <a:noFill/>
          <a:ln w="9525" cap="flat" cmpd="sng">
            <a:solidFill>
              <a:schemeClr val="bg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37" name="Google Shape;231;p1">
            <a:extLst>
              <a:ext uri="{FF2B5EF4-FFF2-40B4-BE49-F238E27FC236}">
                <a16:creationId xmlns:a16="http://schemas.microsoft.com/office/drawing/2014/main" id="{C1988C62-AF4C-4E9F-9597-BE6788950742}"/>
              </a:ext>
            </a:extLst>
          </p:cNvPr>
          <p:cNvSpPr/>
          <p:nvPr/>
        </p:nvSpPr>
        <p:spPr>
          <a:xfrm>
            <a:off x="3715188" y="2392711"/>
            <a:ext cx="1015858" cy="440605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chemeClr val="bg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Have employee(s) work overtime/weekends until caught up</a:t>
            </a:r>
            <a:endParaRPr sz="1800" dirty="0">
              <a:solidFill>
                <a:schemeClr val="bg1"/>
              </a:solidFill>
            </a:endParaRPr>
          </a:p>
        </p:txBody>
      </p:sp>
      <p:sp>
        <p:nvSpPr>
          <p:cNvPr id="138" name="Google Shape;232;p1">
            <a:extLst>
              <a:ext uri="{FF2B5EF4-FFF2-40B4-BE49-F238E27FC236}">
                <a16:creationId xmlns:a16="http://schemas.microsoft.com/office/drawing/2014/main" id="{08E2DD2B-F3BC-4B94-BE8F-E24095DA4FDF}"/>
              </a:ext>
            </a:extLst>
          </p:cNvPr>
          <p:cNvSpPr/>
          <p:nvPr/>
        </p:nvSpPr>
        <p:spPr>
          <a:xfrm>
            <a:off x="3990347" y="2034751"/>
            <a:ext cx="465540" cy="252777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FF4B4B"/>
          </a:solidFill>
          <a:ln w="12700" cap="flat" cmpd="sng">
            <a:solidFill>
              <a:schemeClr val="bg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end</a:t>
            </a:r>
            <a:endParaRPr sz="1800">
              <a:solidFill>
                <a:schemeClr val="bg1"/>
              </a:solidFill>
            </a:endParaRPr>
          </a:p>
        </p:txBody>
      </p:sp>
      <p:cxnSp>
        <p:nvCxnSpPr>
          <p:cNvPr id="139" name="Google Shape;233;p1">
            <a:extLst>
              <a:ext uri="{FF2B5EF4-FFF2-40B4-BE49-F238E27FC236}">
                <a16:creationId xmlns:a16="http://schemas.microsoft.com/office/drawing/2014/main" id="{B41EEF37-32BA-4323-9000-C327BCAC14AD}"/>
              </a:ext>
            </a:extLst>
          </p:cNvPr>
          <p:cNvCxnSpPr>
            <a:cxnSpLocks/>
            <a:stCxn id="137" idx="0"/>
            <a:endCxn id="138" idx="1"/>
          </p:cNvCxnSpPr>
          <p:nvPr/>
        </p:nvCxnSpPr>
        <p:spPr>
          <a:xfrm flipV="1">
            <a:off x="4223117" y="2287528"/>
            <a:ext cx="0" cy="105183"/>
          </a:xfrm>
          <a:prstGeom prst="straightConnector1">
            <a:avLst/>
          </a:prstGeom>
          <a:noFill/>
          <a:ln w="9525" cap="flat" cmpd="sng">
            <a:solidFill>
              <a:schemeClr val="bg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41" name="Google Shape;236;p1">
            <a:extLst>
              <a:ext uri="{FF2B5EF4-FFF2-40B4-BE49-F238E27FC236}">
                <a16:creationId xmlns:a16="http://schemas.microsoft.com/office/drawing/2014/main" id="{B59A7962-34A8-457E-AAF0-4E2D4F0DC559}"/>
              </a:ext>
            </a:extLst>
          </p:cNvPr>
          <p:cNvSpPr txBox="1"/>
          <p:nvPr/>
        </p:nvSpPr>
        <p:spPr>
          <a:xfrm>
            <a:off x="4602377" y="3249403"/>
            <a:ext cx="336537" cy="200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NO</a:t>
            </a:r>
            <a:endParaRPr sz="1800">
              <a:solidFill>
                <a:schemeClr val="bg1"/>
              </a:solidFill>
            </a:endParaRPr>
          </a:p>
        </p:txBody>
      </p:sp>
      <p:sp>
        <p:nvSpPr>
          <p:cNvPr id="142" name="Google Shape;235;p1">
            <a:extLst>
              <a:ext uri="{FF2B5EF4-FFF2-40B4-BE49-F238E27FC236}">
                <a16:creationId xmlns:a16="http://schemas.microsoft.com/office/drawing/2014/main" id="{26C7EF19-F107-472F-B6A1-5F55696F7F57}"/>
              </a:ext>
            </a:extLst>
          </p:cNvPr>
          <p:cNvSpPr/>
          <p:nvPr/>
        </p:nvSpPr>
        <p:spPr>
          <a:xfrm>
            <a:off x="4940144" y="3011887"/>
            <a:ext cx="1022784" cy="838800"/>
          </a:xfrm>
          <a:prstGeom prst="diamond">
            <a:avLst/>
          </a:prstGeom>
          <a:solidFill>
            <a:srgbClr val="D38E11"/>
          </a:solidFill>
          <a:ln w="12700" cap="flat" cmpd="sng">
            <a:solidFill>
              <a:schemeClr val="bg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rmAutofit fontScale="92500"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Are internal employees able to help with workload?</a:t>
            </a:r>
            <a:endParaRPr sz="1600" dirty="0">
              <a:solidFill>
                <a:schemeClr val="bg1"/>
              </a:solidFill>
            </a:endParaRPr>
          </a:p>
        </p:txBody>
      </p:sp>
      <p:cxnSp>
        <p:nvCxnSpPr>
          <p:cNvPr id="143" name="Google Shape;237;p1">
            <a:extLst>
              <a:ext uri="{FF2B5EF4-FFF2-40B4-BE49-F238E27FC236}">
                <a16:creationId xmlns:a16="http://schemas.microsoft.com/office/drawing/2014/main" id="{7B8EB120-141A-4132-B8A6-37BD2DCF4051}"/>
              </a:ext>
            </a:extLst>
          </p:cNvPr>
          <p:cNvCxnSpPr>
            <a:cxnSpLocks/>
            <a:stCxn id="142" idx="2"/>
            <a:endCxn id="144" idx="0"/>
          </p:cNvCxnSpPr>
          <p:nvPr/>
        </p:nvCxnSpPr>
        <p:spPr>
          <a:xfrm>
            <a:off x="5451536" y="3850687"/>
            <a:ext cx="86087" cy="137613"/>
          </a:xfrm>
          <a:prstGeom prst="straightConnector1">
            <a:avLst/>
          </a:prstGeom>
          <a:noFill/>
          <a:ln w="9525" cap="flat" cmpd="sng">
            <a:solidFill>
              <a:schemeClr val="bg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44" name="Google Shape;238;p1">
            <a:extLst>
              <a:ext uri="{FF2B5EF4-FFF2-40B4-BE49-F238E27FC236}">
                <a16:creationId xmlns:a16="http://schemas.microsoft.com/office/drawing/2014/main" id="{0E7B6861-EAB9-49FB-A881-2422A0C919EB}"/>
              </a:ext>
            </a:extLst>
          </p:cNvPr>
          <p:cNvSpPr/>
          <p:nvPr/>
        </p:nvSpPr>
        <p:spPr>
          <a:xfrm>
            <a:off x="4943083" y="3988300"/>
            <a:ext cx="1189079" cy="440605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chemeClr val="bg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Shift employee(s) around to ensure risk does not become issue</a:t>
            </a:r>
            <a:endParaRPr sz="1800" dirty="0">
              <a:solidFill>
                <a:schemeClr val="bg1"/>
              </a:solidFill>
            </a:endParaRPr>
          </a:p>
        </p:txBody>
      </p:sp>
      <p:sp>
        <p:nvSpPr>
          <p:cNvPr id="145" name="Google Shape;239;p1">
            <a:extLst>
              <a:ext uri="{FF2B5EF4-FFF2-40B4-BE49-F238E27FC236}">
                <a16:creationId xmlns:a16="http://schemas.microsoft.com/office/drawing/2014/main" id="{BC358719-B579-43B8-9014-5928F7029F7A}"/>
              </a:ext>
            </a:extLst>
          </p:cNvPr>
          <p:cNvSpPr/>
          <p:nvPr/>
        </p:nvSpPr>
        <p:spPr>
          <a:xfrm>
            <a:off x="5393353" y="4539892"/>
            <a:ext cx="465540" cy="252777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FF4B4B"/>
          </a:solidFill>
          <a:ln w="12700" cap="flat" cmpd="sng">
            <a:solidFill>
              <a:schemeClr val="bg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end</a:t>
            </a:r>
            <a:endParaRPr sz="1800">
              <a:solidFill>
                <a:schemeClr val="bg1"/>
              </a:solidFill>
            </a:endParaRPr>
          </a:p>
        </p:txBody>
      </p:sp>
      <p:cxnSp>
        <p:nvCxnSpPr>
          <p:cNvPr id="146" name="Google Shape;240;p1">
            <a:extLst>
              <a:ext uri="{FF2B5EF4-FFF2-40B4-BE49-F238E27FC236}">
                <a16:creationId xmlns:a16="http://schemas.microsoft.com/office/drawing/2014/main" id="{7A42CA59-9888-4516-B39F-CD95822FB3F1}"/>
              </a:ext>
            </a:extLst>
          </p:cNvPr>
          <p:cNvCxnSpPr>
            <a:cxnSpLocks/>
            <a:stCxn id="144" idx="2"/>
            <a:endCxn id="145" idx="3"/>
          </p:cNvCxnSpPr>
          <p:nvPr/>
        </p:nvCxnSpPr>
        <p:spPr>
          <a:xfrm>
            <a:off x="5537623" y="4428905"/>
            <a:ext cx="88500" cy="110987"/>
          </a:xfrm>
          <a:prstGeom prst="straightConnector1">
            <a:avLst/>
          </a:prstGeom>
          <a:noFill/>
          <a:ln w="9525" cap="flat" cmpd="sng">
            <a:solidFill>
              <a:schemeClr val="bg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7" name="Google Shape;241;p1">
            <a:extLst>
              <a:ext uri="{FF2B5EF4-FFF2-40B4-BE49-F238E27FC236}">
                <a16:creationId xmlns:a16="http://schemas.microsoft.com/office/drawing/2014/main" id="{F128618B-3AE4-44D4-812C-7C1BC29E7F9E}"/>
              </a:ext>
            </a:extLst>
          </p:cNvPr>
          <p:cNvCxnSpPr>
            <a:stCxn id="149" idx="1"/>
            <a:endCxn id="142" idx="3"/>
          </p:cNvCxnSpPr>
          <p:nvPr/>
        </p:nvCxnSpPr>
        <p:spPr>
          <a:xfrm>
            <a:off x="5419714" y="1709944"/>
            <a:ext cx="543214" cy="1721343"/>
          </a:xfrm>
          <a:prstGeom prst="straightConnector1">
            <a:avLst/>
          </a:prstGeom>
          <a:noFill/>
          <a:ln w="9525" cap="flat" cmpd="sng">
            <a:solidFill>
              <a:schemeClr val="bg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48" name="Google Shape;243;p1">
            <a:extLst>
              <a:ext uri="{FF2B5EF4-FFF2-40B4-BE49-F238E27FC236}">
                <a16:creationId xmlns:a16="http://schemas.microsoft.com/office/drawing/2014/main" id="{678A371A-FA48-4ED6-9E55-30E60B102795}"/>
              </a:ext>
            </a:extLst>
          </p:cNvPr>
          <p:cNvSpPr txBox="1"/>
          <p:nvPr/>
        </p:nvSpPr>
        <p:spPr>
          <a:xfrm>
            <a:off x="5844386" y="3164764"/>
            <a:ext cx="336537" cy="200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NO</a:t>
            </a:r>
            <a:endParaRPr sz="1800" dirty="0">
              <a:solidFill>
                <a:schemeClr val="bg1"/>
              </a:solidFill>
            </a:endParaRPr>
          </a:p>
        </p:txBody>
      </p:sp>
      <p:sp>
        <p:nvSpPr>
          <p:cNvPr id="149" name="Google Shape;242;p1">
            <a:extLst>
              <a:ext uri="{FF2B5EF4-FFF2-40B4-BE49-F238E27FC236}">
                <a16:creationId xmlns:a16="http://schemas.microsoft.com/office/drawing/2014/main" id="{5FAD5610-689D-4ADE-879D-CF7D05F587C2}"/>
              </a:ext>
            </a:extLst>
          </p:cNvPr>
          <p:cNvSpPr/>
          <p:nvPr/>
        </p:nvSpPr>
        <p:spPr>
          <a:xfrm>
            <a:off x="5419714" y="1290544"/>
            <a:ext cx="1022784" cy="838800"/>
          </a:xfrm>
          <a:prstGeom prst="diamond">
            <a:avLst/>
          </a:prstGeom>
          <a:solidFill>
            <a:srgbClr val="D38E11"/>
          </a:solidFill>
          <a:ln w="12700" cap="flat" cmpd="sng">
            <a:solidFill>
              <a:schemeClr val="bg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rmAutofit fontScale="92500"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Can a subcontractor be hired to expedite work?</a:t>
            </a:r>
            <a:endParaRPr sz="1600" dirty="0">
              <a:solidFill>
                <a:schemeClr val="bg1"/>
              </a:solidFill>
            </a:endParaRPr>
          </a:p>
        </p:txBody>
      </p:sp>
      <p:cxnSp>
        <p:nvCxnSpPr>
          <p:cNvPr id="150" name="Google Shape;244;p1">
            <a:extLst>
              <a:ext uri="{FF2B5EF4-FFF2-40B4-BE49-F238E27FC236}">
                <a16:creationId xmlns:a16="http://schemas.microsoft.com/office/drawing/2014/main" id="{D713780E-BACB-4C7A-824A-66BF0CB23866}"/>
              </a:ext>
            </a:extLst>
          </p:cNvPr>
          <p:cNvCxnSpPr>
            <a:cxnSpLocks/>
            <a:stCxn id="149" idx="2"/>
            <a:endCxn id="158" idx="0"/>
          </p:cNvCxnSpPr>
          <p:nvPr/>
        </p:nvCxnSpPr>
        <p:spPr>
          <a:xfrm>
            <a:off x="5931106" y="2129344"/>
            <a:ext cx="799651" cy="1186591"/>
          </a:xfrm>
          <a:prstGeom prst="straightConnector1">
            <a:avLst/>
          </a:prstGeom>
          <a:noFill/>
          <a:ln w="9525" cap="flat" cmpd="sng">
            <a:solidFill>
              <a:schemeClr val="bg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51" name="Google Shape;246;p1">
            <a:extLst>
              <a:ext uri="{FF2B5EF4-FFF2-40B4-BE49-F238E27FC236}">
                <a16:creationId xmlns:a16="http://schemas.microsoft.com/office/drawing/2014/main" id="{6FF19088-9B3C-4F00-8A46-C299D34C4E9B}"/>
              </a:ext>
            </a:extLst>
          </p:cNvPr>
          <p:cNvCxnSpPr>
            <a:cxnSpLocks/>
            <a:stCxn id="149" idx="3"/>
            <a:endCxn id="162" idx="1"/>
          </p:cNvCxnSpPr>
          <p:nvPr/>
        </p:nvCxnSpPr>
        <p:spPr>
          <a:xfrm flipV="1">
            <a:off x="6442498" y="1699329"/>
            <a:ext cx="235263" cy="10615"/>
          </a:xfrm>
          <a:prstGeom prst="straightConnector1">
            <a:avLst/>
          </a:prstGeom>
          <a:noFill/>
          <a:ln w="9525" cap="flat" cmpd="sng">
            <a:solidFill>
              <a:schemeClr val="bg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52" name="Google Shape;248;p1">
            <a:extLst>
              <a:ext uri="{FF2B5EF4-FFF2-40B4-BE49-F238E27FC236}">
                <a16:creationId xmlns:a16="http://schemas.microsoft.com/office/drawing/2014/main" id="{6F68891C-7112-4E10-A207-0E37C9BAF07D}"/>
              </a:ext>
            </a:extLst>
          </p:cNvPr>
          <p:cNvSpPr txBox="1"/>
          <p:nvPr/>
        </p:nvSpPr>
        <p:spPr>
          <a:xfrm>
            <a:off x="6376817" y="1534563"/>
            <a:ext cx="336537" cy="200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NO</a:t>
            </a:r>
            <a:endParaRPr sz="1800">
              <a:solidFill>
                <a:schemeClr val="bg1"/>
              </a:solidFill>
            </a:endParaRPr>
          </a:p>
        </p:txBody>
      </p:sp>
      <p:sp>
        <p:nvSpPr>
          <p:cNvPr id="153" name="Google Shape;249;p1">
            <a:extLst>
              <a:ext uri="{FF2B5EF4-FFF2-40B4-BE49-F238E27FC236}">
                <a16:creationId xmlns:a16="http://schemas.microsoft.com/office/drawing/2014/main" id="{F5564E25-5D51-4885-BE80-44CACF7C2DA8}"/>
              </a:ext>
            </a:extLst>
          </p:cNvPr>
          <p:cNvSpPr txBox="1"/>
          <p:nvPr/>
        </p:nvSpPr>
        <p:spPr>
          <a:xfrm>
            <a:off x="3920522" y="2806453"/>
            <a:ext cx="336537" cy="200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YES</a:t>
            </a:r>
            <a:endParaRPr sz="1800">
              <a:solidFill>
                <a:schemeClr val="bg1"/>
              </a:solidFill>
            </a:endParaRPr>
          </a:p>
        </p:txBody>
      </p:sp>
      <p:cxnSp>
        <p:nvCxnSpPr>
          <p:cNvPr id="154" name="Google Shape;250;p1">
            <a:extLst>
              <a:ext uri="{FF2B5EF4-FFF2-40B4-BE49-F238E27FC236}">
                <a16:creationId xmlns:a16="http://schemas.microsoft.com/office/drawing/2014/main" id="{79963937-A280-4A46-8C97-E2256AE713CD}"/>
              </a:ext>
            </a:extLst>
          </p:cNvPr>
          <p:cNvCxnSpPr>
            <a:cxnSpLocks/>
            <a:stCxn id="90" idx="3"/>
            <a:endCxn id="102" idx="1"/>
          </p:cNvCxnSpPr>
          <p:nvPr/>
        </p:nvCxnSpPr>
        <p:spPr>
          <a:xfrm flipV="1">
            <a:off x="2149113" y="608556"/>
            <a:ext cx="2834021" cy="1386521"/>
          </a:xfrm>
          <a:prstGeom prst="straightConnector1">
            <a:avLst/>
          </a:prstGeom>
          <a:noFill/>
          <a:ln w="9525" cap="flat" cmpd="sng">
            <a:solidFill>
              <a:schemeClr val="bg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55" name="Google Shape;251;p1">
            <a:extLst>
              <a:ext uri="{FF2B5EF4-FFF2-40B4-BE49-F238E27FC236}">
                <a16:creationId xmlns:a16="http://schemas.microsoft.com/office/drawing/2014/main" id="{7066141E-3992-43D4-AFDE-45F383D0DB07}"/>
              </a:ext>
            </a:extLst>
          </p:cNvPr>
          <p:cNvCxnSpPr>
            <a:endCxn id="133" idx="2"/>
          </p:cNvCxnSpPr>
          <p:nvPr/>
        </p:nvCxnSpPr>
        <p:spPr>
          <a:xfrm flipV="1">
            <a:off x="4146466" y="3850687"/>
            <a:ext cx="77175" cy="493073"/>
          </a:xfrm>
          <a:prstGeom prst="straightConnector1">
            <a:avLst/>
          </a:prstGeom>
          <a:noFill/>
          <a:ln w="9525" cap="flat" cmpd="sng">
            <a:solidFill>
              <a:schemeClr val="bg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56" name="Google Shape;252;p1">
            <a:extLst>
              <a:ext uri="{FF2B5EF4-FFF2-40B4-BE49-F238E27FC236}">
                <a16:creationId xmlns:a16="http://schemas.microsoft.com/office/drawing/2014/main" id="{09D53A12-02BD-409A-9A87-B413EBA50B6A}"/>
              </a:ext>
            </a:extLst>
          </p:cNvPr>
          <p:cNvCxnSpPr>
            <a:cxnSpLocks/>
            <a:stCxn id="133" idx="3"/>
            <a:endCxn id="142" idx="1"/>
          </p:cNvCxnSpPr>
          <p:nvPr/>
        </p:nvCxnSpPr>
        <p:spPr>
          <a:xfrm>
            <a:off x="4735033" y="3431287"/>
            <a:ext cx="205111" cy="0"/>
          </a:xfrm>
          <a:prstGeom prst="straightConnector1">
            <a:avLst/>
          </a:prstGeom>
          <a:noFill/>
          <a:ln w="9525" cap="flat" cmpd="sng">
            <a:solidFill>
              <a:schemeClr val="bg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57" name="Google Shape;254;p1">
            <a:extLst>
              <a:ext uri="{FF2B5EF4-FFF2-40B4-BE49-F238E27FC236}">
                <a16:creationId xmlns:a16="http://schemas.microsoft.com/office/drawing/2014/main" id="{F1031724-0638-4097-8D74-A842689505A8}"/>
              </a:ext>
            </a:extLst>
          </p:cNvPr>
          <p:cNvSpPr txBox="1"/>
          <p:nvPr/>
        </p:nvSpPr>
        <p:spPr>
          <a:xfrm>
            <a:off x="5626123" y="2050546"/>
            <a:ext cx="336537" cy="200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YES</a:t>
            </a:r>
            <a:endParaRPr sz="1800">
              <a:solidFill>
                <a:schemeClr val="bg1"/>
              </a:solidFill>
            </a:endParaRPr>
          </a:p>
        </p:txBody>
      </p:sp>
      <p:sp>
        <p:nvSpPr>
          <p:cNvPr id="158" name="Google Shape;245;p1">
            <a:extLst>
              <a:ext uri="{FF2B5EF4-FFF2-40B4-BE49-F238E27FC236}">
                <a16:creationId xmlns:a16="http://schemas.microsoft.com/office/drawing/2014/main" id="{8678E013-1AE3-493F-B57C-0A3462A0A7FA}"/>
              </a:ext>
            </a:extLst>
          </p:cNvPr>
          <p:cNvSpPr/>
          <p:nvPr/>
        </p:nvSpPr>
        <p:spPr>
          <a:xfrm>
            <a:off x="6136217" y="3315935"/>
            <a:ext cx="1189080" cy="42742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chemeClr val="bg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Meet with appropriate team lead to explain situation.</a:t>
            </a:r>
            <a:endParaRPr sz="1800" dirty="0">
              <a:solidFill>
                <a:schemeClr val="bg1"/>
              </a:solidFill>
            </a:endParaRPr>
          </a:p>
        </p:txBody>
      </p:sp>
      <p:sp>
        <p:nvSpPr>
          <p:cNvPr id="159" name="Google Shape;255;p1">
            <a:extLst>
              <a:ext uri="{FF2B5EF4-FFF2-40B4-BE49-F238E27FC236}">
                <a16:creationId xmlns:a16="http://schemas.microsoft.com/office/drawing/2014/main" id="{4671B57D-2F2B-44A6-911E-D955841491BD}"/>
              </a:ext>
            </a:extLst>
          </p:cNvPr>
          <p:cNvSpPr/>
          <p:nvPr/>
        </p:nvSpPr>
        <p:spPr>
          <a:xfrm>
            <a:off x="8685971" y="3397432"/>
            <a:ext cx="465540" cy="252777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FF4B4B"/>
          </a:solidFill>
          <a:ln w="12700" cap="flat" cmpd="sng">
            <a:solidFill>
              <a:schemeClr val="bg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end</a:t>
            </a:r>
            <a:endParaRPr sz="1800">
              <a:solidFill>
                <a:schemeClr val="bg1"/>
              </a:solidFill>
            </a:endParaRPr>
          </a:p>
        </p:txBody>
      </p:sp>
      <p:cxnSp>
        <p:nvCxnSpPr>
          <p:cNvPr id="160" name="Google Shape;256;p1">
            <a:extLst>
              <a:ext uri="{FF2B5EF4-FFF2-40B4-BE49-F238E27FC236}">
                <a16:creationId xmlns:a16="http://schemas.microsoft.com/office/drawing/2014/main" id="{F7CBBCD1-B16B-4BAE-B739-6F6653AFEEB6}"/>
              </a:ext>
            </a:extLst>
          </p:cNvPr>
          <p:cNvCxnSpPr>
            <a:cxnSpLocks/>
            <a:stCxn id="158" idx="3"/>
            <a:endCxn id="168" idx="1"/>
          </p:cNvCxnSpPr>
          <p:nvPr/>
        </p:nvCxnSpPr>
        <p:spPr>
          <a:xfrm>
            <a:off x="7325297" y="3529649"/>
            <a:ext cx="85797" cy="0"/>
          </a:xfrm>
          <a:prstGeom prst="straightConnector1">
            <a:avLst/>
          </a:prstGeom>
          <a:noFill/>
          <a:ln w="9525" cap="flat" cmpd="sng">
            <a:solidFill>
              <a:schemeClr val="bg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61" name="Google Shape;257;p1">
            <a:extLst>
              <a:ext uri="{FF2B5EF4-FFF2-40B4-BE49-F238E27FC236}">
                <a16:creationId xmlns:a16="http://schemas.microsoft.com/office/drawing/2014/main" id="{0133E1C8-F35A-4F1A-8680-99229E323DE7}"/>
              </a:ext>
            </a:extLst>
          </p:cNvPr>
          <p:cNvCxnSpPr>
            <a:cxnSpLocks/>
            <a:stCxn id="142" idx="3"/>
            <a:endCxn id="149" idx="1"/>
          </p:cNvCxnSpPr>
          <p:nvPr/>
        </p:nvCxnSpPr>
        <p:spPr>
          <a:xfrm flipH="1" flipV="1">
            <a:off x="5419714" y="1709944"/>
            <a:ext cx="543214" cy="1721343"/>
          </a:xfrm>
          <a:prstGeom prst="straightConnector1">
            <a:avLst/>
          </a:prstGeom>
          <a:noFill/>
          <a:ln w="9525" cap="flat" cmpd="sng">
            <a:solidFill>
              <a:schemeClr val="bg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62" name="Google Shape;247;p1">
            <a:extLst>
              <a:ext uri="{FF2B5EF4-FFF2-40B4-BE49-F238E27FC236}">
                <a16:creationId xmlns:a16="http://schemas.microsoft.com/office/drawing/2014/main" id="{8F4A6AEF-7ACD-4932-B668-D79EB8628729}"/>
              </a:ext>
            </a:extLst>
          </p:cNvPr>
          <p:cNvSpPr/>
          <p:nvPr/>
        </p:nvSpPr>
        <p:spPr>
          <a:xfrm>
            <a:off x="6677761" y="1390906"/>
            <a:ext cx="1332099" cy="616846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chemeClr val="bg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Hold meeting with team leads explaining impact to schedule and brainstorm ways to solve issue in other project phases</a:t>
            </a:r>
            <a:endParaRPr sz="1800" dirty="0">
              <a:solidFill>
                <a:schemeClr val="bg1"/>
              </a:solidFill>
            </a:endParaRPr>
          </a:p>
        </p:txBody>
      </p:sp>
      <p:sp>
        <p:nvSpPr>
          <p:cNvPr id="163" name="Google Shape;260;p1">
            <a:extLst>
              <a:ext uri="{FF2B5EF4-FFF2-40B4-BE49-F238E27FC236}">
                <a16:creationId xmlns:a16="http://schemas.microsoft.com/office/drawing/2014/main" id="{5369F129-06B6-4AAF-9AC8-4ED35F0F44CF}"/>
              </a:ext>
            </a:extLst>
          </p:cNvPr>
          <p:cNvSpPr/>
          <p:nvPr/>
        </p:nvSpPr>
        <p:spPr>
          <a:xfrm>
            <a:off x="8678460" y="2292949"/>
            <a:ext cx="465540" cy="252777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FF4B4B"/>
          </a:solidFill>
          <a:ln w="12700" cap="flat" cmpd="sng">
            <a:solidFill>
              <a:schemeClr val="bg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end</a:t>
            </a:r>
            <a:endParaRPr sz="1800">
              <a:solidFill>
                <a:schemeClr val="bg1"/>
              </a:solidFill>
            </a:endParaRPr>
          </a:p>
        </p:txBody>
      </p:sp>
      <p:cxnSp>
        <p:nvCxnSpPr>
          <p:cNvPr id="164" name="Google Shape;261;p1">
            <a:extLst>
              <a:ext uri="{FF2B5EF4-FFF2-40B4-BE49-F238E27FC236}">
                <a16:creationId xmlns:a16="http://schemas.microsoft.com/office/drawing/2014/main" id="{A9096622-F8F9-4CC7-A4C8-3553E6888E09}"/>
              </a:ext>
            </a:extLst>
          </p:cNvPr>
          <p:cNvCxnSpPr>
            <a:cxnSpLocks/>
            <a:stCxn id="162" idx="3"/>
            <a:endCxn id="165" idx="1"/>
          </p:cNvCxnSpPr>
          <p:nvPr/>
        </p:nvCxnSpPr>
        <p:spPr>
          <a:xfrm flipH="1">
            <a:off x="7629522" y="1699329"/>
            <a:ext cx="380338" cy="720009"/>
          </a:xfrm>
          <a:prstGeom prst="straightConnector1">
            <a:avLst/>
          </a:prstGeom>
          <a:noFill/>
          <a:ln w="9525" cap="flat" cmpd="sng">
            <a:solidFill>
              <a:schemeClr val="bg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65" name="Google Shape;262;p1">
            <a:extLst>
              <a:ext uri="{FF2B5EF4-FFF2-40B4-BE49-F238E27FC236}">
                <a16:creationId xmlns:a16="http://schemas.microsoft.com/office/drawing/2014/main" id="{7B8CBB57-A5B3-4CA0-ADBF-B28D02899127}"/>
              </a:ext>
            </a:extLst>
          </p:cNvPr>
          <p:cNvSpPr/>
          <p:nvPr/>
        </p:nvSpPr>
        <p:spPr>
          <a:xfrm>
            <a:off x="7629522" y="2232616"/>
            <a:ext cx="951761" cy="373444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chemeClr val="bg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Contact appointed supervisor to explain situation</a:t>
            </a:r>
            <a:endParaRPr sz="1800" dirty="0">
              <a:solidFill>
                <a:schemeClr val="bg1"/>
              </a:solidFill>
            </a:endParaRPr>
          </a:p>
        </p:txBody>
      </p:sp>
      <p:cxnSp>
        <p:nvCxnSpPr>
          <p:cNvPr id="166" name="Google Shape;263;p1">
            <a:extLst>
              <a:ext uri="{FF2B5EF4-FFF2-40B4-BE49-F238E27FC236}">
                <a16:creationId xmlns:a16="http://schemas.microsoft.com/office/drawing/2014/main" id="{A72B527F-CB6B-4005-8EED-331FD8B8CC8D}"/>
              </a:ext>
            </a:extLst>
          </p:cNvPr>
          <p:cNvCxnSpPr>
            <a:stCxn id="163" idx="2"/>
            <a:endCxn id="165" idx="3"/>
          </p:cNvCxnSpPr>
          <p:nvPr/>
        </p:nvCxnSpPr>
        <p:spPr>
          <a:xfrm flipH="1">
            <a:off x="8581283" y="2419338"/>
            <a:ext cx="97177" cy="0"/>
          </a:xfrm>
          <a:prstGeom prst="straightConnector1">
            <a:avLst/>
          </a:prstGeom>
          <a:noFill/>
          <a:ln w="9525" cap="flat" cmpd="sng">
            <a:solidFill>
              <a:schemeClr val="bg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67" name="Google Shape;259;p1">
            <a:extLst>
              <a:ext uri="{FF2B5EF4-FFF2-40B4-BE49-F238E27FC236}">
                <a16:creationId xmlns:a16="http://schemas.microsoft.com/office/drawing/2014/main" id="{4D874421-E8AE-4B1D-82EF-C452E1F941CF}"/>
              </a:ext>
            </a:extLst>
          </p:cNvPr>
          <p:cNvCxnSpPr>
            <a:cxnSpLocks/>
            <a:stCxn id="102" idx="2"/>
            <a:endCxn id="93" idx="3"/>
          </p:cNvCxnSpPr>
          <p:nvPr/>
        </p:nvCxnSpPr>
        <p:spPr>
          <a:xfrm flipH="1">
            <a:off x="2086442" y="1027956"/>
            <a:ext cx="3408084" cy="1663072"/>
          </a:xfrm>
          <a:prstGeom prst="straightConnector1">
            <a:avLst/>
          </a:prstGeom>
          <a:noFill/>
          <a:ln w="9525" cap="flat" cmpd="sng">
            <a:solidFill>
              <a:schemeClr val="bg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68" name="Google Shape;245;p1">
            <a:extLst>
              <a:ext uri="{FF2B5EF4-FFF2-40B4-BE49-F238E27FC236}">
                <a16:creationId xmlns:a16="http://schemas.microsoft.com/office/drawing/2014/main" id="{461BFAFE-D239-451F-9378-E581A4555A5E}"/>
              </a:ext>
            </a:extLst>
          </p:cNvPr>
          <p:cNvSpPr/>
          <p:nvPr/>
        </p:nvSpPr>
        <p:spPr>
          <a:xfrm>
            <a:off x="7411094" y="3315935"/>
            <a:ext cx="1189080" cy="42742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chemeClr val="bg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Hire subcontractor and update budget</a:t>
            </a:r>
            <a:endParaRPr sz="1800" dirty="0">
              <a:solidFill>
                <a:schemeClr val="bg1"/>
              </a:solidFill>
            </a:endParaRPr>
          </a:p>
        </p:txBody>
      </p:sp>
      <p:cxnSp>
        <p:nvCxnSpPr>
          <p:cNvPr id="169" name="Google Shape;256;p1">
            <a:extLst>
              <a:ext uri="{FF2B5EF4-FFF2-40B4-BE49-F238E27FC236}">
                <a16:creationId xmlns:a16="http://schemas.microsoft.com/office/drawing/2014/main" id="{8ABBAD5C-F84D-4EBA-8EBF-8A9EE259C9C3}"/>
              </a:ext>
            </a:extLst>
          </p:cNvPr>
          <p:cNvCxnSpPr>
            <a:cxnSpLocks/>
            <a:stCxn id="168" idx="3"/>
            <a:endCxn id="159" idx="2"/>
          </p:cNvCxnSpPr>
          <p:nvPr/>
        </p:nvCxnSpPr>
        <p:spPr>
          <a:xfrm flipV="1">
            <a:off x="8600174" y="3523821"/>
            <a:ext cx="85797" cy="5828"/>
          </a:xfrm>
          <a:prstGeom prst="straightConnector1">
            <a:avLst/>
          </a:prstGeom>
          <a:noFill/>
          <a:ln w="9525" cap="flat" cmpd="sng">
            <a:solidFill>
              <a:schemeClr val="bg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4751228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3B7D280-4B3C-4C10-93AF-B676A4A032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945803" y="-71308"/>
            <a:ext cx="6007245" cy="838800"/>
          </a:xfrm>
          <a:ln>
            <a:noFill/>
          </a:ln>
        </p:spPr>
        <p:txBody>
          <a:bodyPr/>
          <a:lstStyle/>
          <a:p>
            <a:r>
              <a:rPr lang="en-US" sz="4800" dirty="0">
                <a:solidFill>
                  <a:schemeClr val="bg1"/>
                </a:solidFill>
              </a:rPr>
              <a:t>RMP Flowchart</a:t>
            </a:r>
          </a:p>
        </p:txBody>
      </p:sp>
      <p:cxnSp>
        <p:nvCxnSpPr>
          <p:cNvPr id="79" name="Google Shape;114;p1">
            <a:extLst>
              <a:ext uri="{FF2B5EF4-FFF2-40B4-BE49-F238E27FC236}">
                <a16:creationId xmlns:a16="http://schemas.microsoft.com/office/drawing/2014/main" id="{E0B36BB3-764D-4891-8356-FFD9EB0B6C27}"/>
              </a:ext>
            </a:extLst>
          </p:cNvPr>
          <p:cNvCxnSpPr>
            <a:endCxn id="86" idx="1"/>
          </p:cNvCxnSpPr>
          <p:nvPr/>
        </p:nvCxnSpPr>
        <p:spPr>
          <a:xfrm>
            <a:off x="134008" y="3927211"/>
            <a:ext cx="1426" cy="130842"/>
          </a:xfrm>
          <a:prstGeom prst="straightConnector1">
            <a:avLst/>
          </a:prstGeom>
          <a:noFill/>
          <a:ln w="9525" cap="flat" cmpd="sng">
            <a:solidFill>
              <a:schemeClr val="bg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80" name="Google Shape;117;p1">
            <a:extLst>
              <a:ext uri="{FF2B5EF4-FFF2-40B4-BE49-F238E27FC236}">
                <a16:creationId xmlns:a16="http://schemas.microsoft.com/office/drawing/2014/main" id="{9900A7AC-6702-4443-A798-227319A79646}"/>
              </a:ext>
            </a:extLst>
          </p:cNvPr>
          <p:cNvSpPr txBox="1"/>
          <p:nvPr/>
        </p:nvSpPr>
        <p:spPr>
          <a:xfrm>
            <a:off x="75306" y="4701818"/>
            <a:ext cx="903208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BUDGET</a:t>
            </a:r>
            <a:endParaRPr sz="4000" b="1" dirty="0">
              <a:solidFill>
                <a:schemeClr val="bg1"/>
              </a:solidFill>
            </a:endParaRPr>
          </a:p>
        </p:txBody>
      </p:sp>
      <p:sp>
        <p:nvSpPr>
          <p:cNvPr id="81" name="Google Shape;129;p1">
            <a:extLst>
              <a:ext uri="{FF2B5EF4-FFF2-40B4-BE49-F238E27FC236}">
                <a16:creationId xmlns:a16="http://schemas.microsoft.com/office/drawing/2014/main" id="{68C041FA-4092-42E6-8E3C-1701693F1E31}"/>
              </a:ext>
            </a:extLst>
          </p:cNvPr>
          <p:cNvSpPr/>
          <p:nvPr/>
        </p:nvSpPr>
        <p:spPr>
          <a:xfrm>
            <a:off x="1807942" y="2894935"/>
            <a:ext cx="1179007" cy="1027706"/>
          </a:xfrm>
          <a:prstGeom prst="diamond">
            <a:avLst/>
          </a:prstGeom>
          <a:solidFill>
            <a:srgbClr val="D38E11"/>
          </a:solidFill>
          <a:ln w="12700" cap="flat" cmpd="sng">
            <a:solidFill>
              <a:schemeClr val="bg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rmAutofit lnSpcReduction="10000"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Will the risk make cash flow negative?</a:t>
            </a:r>
            <a:endParaRPr sz="2400" dirty="0">
              <a:solidFill>
                <a:schemeClr val="bg1"/>
              </a:solidFill>
            </a:endParaRPr>
          </a:p>
        </p:txBody>
      </p:sp>
      <p:cxnSp>
        <p:nvCxnSpPr>
          <p:cNvPr id="82" name="Google Shape;130;p1">
            <a:extLst>
              <a:ext uri="{FF2B5EF4-FFF2-40B4-BE49-F238E27FC236}">
                <a16:creationId xmlns:a16="http://schemas.microsoft.com/office/drawing/2014/main" id="{5AAEFF26-C4FA-4133-A557-D9DC9FEF9CA9}"/>
              </a:ext>
            </a:extLst>
          </p:cNvPr>
          <p:cNvCxnSpPr>
            <a:cxnSpLocks/>
            <a:stCxn id="106" idx="2"/>
            <a:endCxn id="81" idx="0"/>
          </p:cNvCxnSpPr>
          <p:nvPr/>
        </p:nvCxnSpPr>
        <p:spPr>
          <a:xfrm>
            <a:off x="1910657" y="2317251"/>
            <a:ext cx="486789" cy="577684"/>
          </a:xfrm>
          <a:prstGeom prst="straightConnector1">
            <a:avLst/>
          </a:prstGeom>
          <a:noFill/>
          <a:ln w="9525" cap="flat" cmpd="sng">
            <a:solidFill>
              <a:schemeClr val="bg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84" name="Google Shape;134;p1">
            <a:extLst>
              <a:ext uri="{FF2B5EF4-FFF2-40B4-BE49-F238E27FC236}">
                <a16:creationId xmlns:a16="http://schemas.microsoft.com/office/drawing/2014/main" id="{C54CE7D7-52B0-442E-A098-9AC470E0D260}"/>
              </a:ext>
            </a:extLst>
          </p:cNvPr>
          <p:cNvSpPr txBox="1"/>
          <p:nvPr/>
        </p:nvSpPr>
        <p:spPr>
          <a:xfrm>
            <a:off x="1414229" y="4496931"/>
            <a:ext cx="567664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YES</a:t>
            </a:r>
            <a:endParaRPr sz="2400" dirty="0">
              <a:solidFill>
                <a:schemeClr val="bg1"/>
              </a:solidFill>
            </a:endParaRPr>
          </a:p>
        </p:txBody>
      </p:sp>
      <p:sp>
        <p:nvSpPr>
          <p:cNvPr id="85" name="Google Shape;135;p1">
            <a:extLst>
              <a:ext uri="{FF2B5EF4-FFF2-40B4-BE49-F238E27FC236}">
                <a16:creationId xmlns:a16="http://schemas.microsoft.com/office/drawing/2014/main" id="{5F138A83-67BA-4092-94B1-93A7FBA1090D}"/>
              </a:ext>
            </a:extLst>
          </p:cNvPr>
          <p:cNvSpPr txBox="1"/>
          <p:nvPr/>
        </p:nvSpPr>
        <p:spPr>
          <a:xfrm>
            <a:off x="1876731" y="2736621"/>
            <a:ext cx="516086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NO</a:t>
            </a:r>
            <a:endParaRPr sz="2400" dirty="0">
              <a:solidFill>
                <a:schemeClr val="bg1"/>
              </a:solidFill>
            </a:endParaRPr>
          </a:p>
        </p:txBody>
      </p:sp>
      <p:sp>
        <p:nvSpPr>
          <p:cNvPr id="86" name="Google Shape;115;p1">
            <a:extLst>
              <a:ext uri="{FF2B5EF4-FFF2-40B4-BE49-F238E27FC236}">
                <a16:creationId xmlns:a16="http://schemas.microsoft.com/office/drawing/2014/main" id="{14FE5A83-03EF-4C78-ABE0-F04A4C632D9D}"/>
              </a:ext>
            </a:extLst>
          </p:cNvPr>
          <p:cNvSpPr/>
          <p:nvPr/>
        </p:nvSpPr>
        <p:spPr>
          <a:xfrm>
            <a:off x="135434" y="3747282"/>
            <a:ext cx="991834" cy="62154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chemeClr val="bg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Set up meeting with appropriate team leads</a:t>
            </a:r>
            <a:endParaRPr sz="2400" dirty="0">
              <a:solidFill>
                <a:schemeClr val="bg1"/>
              </a:solidFill>
            </a:endParaRPr>
          </a:p>
        </p:txBody>
      </p:sp>
      <p:cxnSp>
        <p:nvCxnSpPr>
          <p:cNvPr id="87" name="Google Shape;138;p1">
            <a:extLst>
              <a:ext uri="{FF2B5EF4-FFF2-40B4-BE49-F238E27FC236}">
                <a16:creationId xmlns:a16="http://schemas.microsoft.com/office/drawing/2014/main" id="{2489C2B2-EB08-42DB-AE68-C5950C3BCEAC}"/>
              </a:ext>
            </a:extLst>
          </p:cNvPr>
          <p:cNvCxnSpPr>
            <a:cxnSpLocks/>
            <a:stCxn id="86" idx="0"/>
            <a:endCxn id="88" idx="1"/>
          </p:cNvCxnSpPr>
          <p:nvPr/>
        </p:nvCxnSpPr>
        <p:spPr>
          <a:xfrm flipV="1">
            <a:off x="631351" y="3010018"/>
            <a:ext cx="7248" cy="737264"/>
          </a:xfrm>
          <a:prstGeom prst="straightConnector1">
            <a:avLst/>
          </a:prstGeom>
          <a:noFill/>
          <a:ln w="9525" cap="flat" cmpd="sng">
            <a:solidFill>
              <a:schemeClr val="bg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88" name="Google Shape;139;p1">
            <a:extLst>
              <a:ext uri="{FF2B5EF4-FFF2-40B4-BE49-F238E27FC236}">
                <a16:creationId xmlns:a16="http://schemas.microsoft.com/office/drawing/2014/main" id="{F29A302F-62A7-438D-82E6-0A29B9136948}"/>
              </a:ext>
            </a:extLst>
          </p:cNvPr>
          <p:cNvSpPr/>
          <p:nvPr/>
        </p:nvSpPr>
        <p:spPr>
          <a:xfrm>
            <a:off x="638599" y="2732558"/>
            <a:ext cx="835056" cy="554919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chemeClr val="bg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Determine severity of impact on budget</a:t>
            </a:r>
            <a:endParaRPr sz="2400" dirty="0">
              <a:solidFill>
                <a:schemeClr val="bg1"/>
              </a:solidFill>
            </a:endParaRPr>
          </a:p>
        </p:txBody>
      </p:sp>
      <p:cxnSp>
        <p:nvCxnSpPr>
          <p:cNvPr id="89" name="Google Shape;142;p1">
            <a:extLst>
              <a:ext uri="{FF2B5EF4-FFF2-40B4-BE49-F238E27FC236}">
                <a16:creationId xmlns:a16="http://schemas.microsoft.com/office/drawing/2014/main" id="{6786A3CF-4524-4650-BDB6-668670054457}"/>
              </a:ext>
            </a:extLst>
          </p:cNvPr>
          <p:cNvCxnSpPr>
            <a:cxnSpLocks/>
            <a:stCxn id="81" idx="1"/>
            <a:endCxn id="88" idx="3"/>
          </p:cNvCxnSpPr>
          <p:nvPr/>
        </p:nvCxnSpPr>
        <p:spPr>
          <a:xfrm flipH="1" flipV="1">
            <a:off x="1473655" y="3010018"/>
            <a:ext cx="334287" cy="398770"/>
          </a:xfrm>
          <a:prstGeom prst="straightConnector1">
            <a:avLst/>
          </a:prstGeom>
          <a:noFill/>
          <a:ln w="9525" cap="flat" cmpd="sng">
            <a:solidFill>
              <a:schemeClr val="bg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06" name="Google Shape;131;p1">
            <a:extLst>
              <a:ext uri="{FF2B5EF4-FFF2-40B4-BE49-F238E27FC236}">
                <a16:creationId xmlns:a16="http://schemas.microsoft.com/office/drawing/2014/main" id="{BB38FE51-50E0-4905-94F2-EE2774570372}"/>
              </a:ext>
            </a:extLst>
          </p:cNvPr>
          <p:cNvSpPr/>
          <p:nvPr/>
        </p:nvSpPr>
        <p:spPr>
          <a:xfrm>
            <a:off x="1377484" y="1658813"/>
            <a:ext cx="1066346" cy="65843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chemeClr val="bg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Update budget appropriately and monitor risk</a:t>
            </a:r>
            <a:endParaRPr sz="2400" dirty="0">
              <a:solidFill>
                <a:schemeClr val="bg1"/>
              </a:solidFill>
            </a:endParaRPr>
          </a:p>
        </p:txBody>
      </p:sp>
      <p:sp>
        <p:nvSpPr>
          <p:cNvPr id="110" name="Google Shape;143;p1">
            <a:extLst>
              <a:ext uri="{FF2B5EF4-FFF2-40B4-BE49-F238E27FC236}">
                <a16:creationId xmlns:a16="http://schemas.microsoft.com/office/drawing/2014/main" id="{76305232-55C5-4D7F-A041-18E8C3AECB6B}"/>
              </a:ext>
            </a:extLst>
          </p:cNvPr>
          <p:cNvSpPr/>
          <p:nvPr/>
        </p:nvSpPr>
        <p:spPr>
          <a:xfrm>
            <a:off x="1254708" y="1023013"/>
            <a:ext cx="591278" cy="395691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FF4B4B"/>
          </a:solidFill>
          <a:ln w="12700" cap="flat" cmpd="sng">
            <a:solidFill>
              <a:schemeClr val="bg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end</a:t>
            </a:r>
            <a:endParaRPr sz="2400">
              <a:solidFill>
                <a:schemeClr val="bg1"/>
              </a:solidFill>
            </a:endParaRPr>
          </a:p>
        </p:txBody>
      </p:sp>
      <p:cxnSp>
        <p:nvCxnSpPr>
          <p:cNvPr id="136" name="Google Shape;144;p1">
            <a:extLst>
              <a:ext uri="{FF2B5EF4-FFF2-40B4-BE49-F238E27FC236}">
                <a16:creationId xmlns:a16="http://schemas.microsoft.com/office/drawing/2014/main" id="{70EC66D0-3D5B-4568-846C-32E37250BBB6}"/>
              </a:ext>
            </a:extLst>
          </p:cNvPr>
          <p:cNvCxnSpPr>
            <a:stCxn id="110" idx="1"/>
            <a:endCxn id="106" idx="0"/>
          </p:cNvCxnSpPr>
          <p:nvPr/>
        </p:nvCxnSpPr>
        <p:spPr>
          <a:xfrm>
            <a:off x="1550347" y="1418704"/>
            <a:ext cx="360310" cy="240109"/>
          </a:xfrm>
          <a:prstGeom prst="straightConnector1">
            <a:avLst/>
          </a:prstGeom>
          <a:noFill/>
          <a:ln w="9525" cap="flat" cmpd="sng">
            <a:solidFill>
              <a:schemeClr val="bg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40" name="Google Shape;133;p1">
            <a:extLst>
              <a:ext uri="{FF2B5EF4-FFF2-40B4-BE49-F238E27FC236}">
                <a16:creationId xmlns:a16="http://schemas.microsoft.com/office/drawing/2014/main" id="{8CE4D1BB-8802-4092-AFFD-F16D7AD54873}"/>
              </a:ext>
            </a:extLst>
          </p:cNvPr>
          <p:cNvSpPr/>
          <p:nvPr/>
        </p:nvSpPr>
        <p:spPr>
          <a:xfrm>
            <a:off x="2307161" y="4037224"/>
            <a:ext cx="1179007" cy="1027706"/>
          </a:xfrm>
          <a:prstGeom prst="diamond">
            <a:avLst/>
          </a:prstGeom>
          <a:solidFill>
            <a:srgbClr val="D38E11"/>
          </a:solidFill>
          <a:ln w="12700" cap="flat" cmpd="sng">
            <a:solidFill>
              <a:schemeClr val="bg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rm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Are reserve funds available?</a:t>
            </a:r>
            <a:endParaRPr sz="2400" dirty="0">
              <a:solidFill>
                <a:schemeClr val="bg1"/>
              </a:solidFill>
            </a:endParaRPr>
          </a:p>
        </p:txBody>
      </p:sp>
      <p:cxnSp>
        <p:nvCxnSpPr>
          <p:cNvPr id="170" name="Google Shape;145;p1">
            <a:extLst>
              <a:ext uri="{FF2B5EF4-FFF2-40B4-BE49-F238E27FC236}">
                <a16:creationId xmlns:a16="http://schemas.microsoft.com/office/drawing/2014/main" id="{BDDE8657-2F58-4299-8FAC-38954F5F5AAC}"/>
              </a:ext>
            </a:extLst>
          </p:cNvPr>
          <p:cNvCxnSpPr>
            <a:cxnSpLocks/>
            <a:stCxn id="177" idx="2"/>
            <a:endCxn id="140" idx="0"/>
          </p:cNvCxnSpPr>
          <p:nvPr/>
        </p:nvCxnSpPr>
        <p:spPr>
          <a:xfrm flipH="1">
            <a:off x="2896665" y="3900625"/>
            <a:ext cx="1289718" cy="136599"/>
          </a:xfrm>
          <a:prstGeom prst="straightConnector1">
            <a:avLst/>
          </a:prstGeom>
          <a:noFill/>
          <a:ln w="9525" cap="flat" cmpd="sng">
            <a:solidFill>
              <a:schemeClr val="bg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71" name="Google Shape;147;p1">
            <a:extLst>
              <a:ext uri="{FF2B5EF4-FFF2-40B4-BE49-F238E27FC236}">
                <a16:creationId xmlns:a16="http://schemas.microsoft.com/office/drawing/2014/main" id="{130B3418-1013-49A8-A386-9F0868B1AE2D}"/>
              </a:ext>
            </a:extLst>
          </p:cNvPr>
          <p:cNvCxnSpPr>
            <a:cxnSpLocks/>
            <a:stCxn id="140" idx="3"/>
            <a:endCxn id="174" idx="1"/>
          </p:cNvCxnSpPr>
          <p:nvPr/>
        </p:nvCxnSpPr>
        <p:spPr>
          <a:xfrm>
            <a:off x="3486168" y="4551077"/>
            <a:ext cx="325268" cy="86324"/>
          </a:xfrm>
          <a:prstGeom prst="straightConnector1">
            <a:avLst/>
          </a:prstGeom>
          <a:noFill/>
          <a:ln w="9525" cap="flat" cmpd="sng">
            <a:solidFill>
              <a:schemeClr val="bg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72" name="Google Shape;149;p1">
            <a:extLst>
              <a:ext uri="{FF2B5EF4-FFF2-40B4-BE49-F238E27FC236}">
                <a16:creationId xmlns:a16="http://schemas.microsoft.com/office/drawing/2014/main" id="{F820D475-F564-4F9A-ADE6-26495C45F202}"/>
              </a:ext>
            </a:extLst>
          </p:cNvPr>
          <p:cNvSpPr txBox="1"/>
          <p:nvPr/>
        </p:nvSpPr>
        <p:spPr>
          <a:xfrm>
            <a:off x="3434900" y="4566177"/>
            <a:ext cx="56572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YES</a:t>
            </a:r>
            <a:endParaRPr sz="2400" dirty="0">
              <a:solidFill>
                <a:schemeClr val="bg1"/>
              </a:solidFill>
            </a:endParaRPr>
          </a:p>
        </p:txBody>
      </p:sp>
      <p:sp>
        <p:nvSpPr>
          <p:cNvPr id="173" name="Google Shape;150;p1">
            <a:extLst>
              <a:ext uri="{FF2B5EF4-FFF2-40B4-BE49-F238E27FC236}">
                <a16:creationId xmlns:a16="http://schemas.microsoft.com/office/drawing/2014/main" id="{27443DD5-06B1-4818-99C2-B28BC3E8E056}"/>
              </a:ext>
            </a:extLst>
          </p:cNvPr>
          <p:cNvSpPr txBox="1"/>
          <p:nvPr/>
        </p:nvSpPr>
        <p:spPr>
          <a:xfrm>
            <a:off x="3322166" y="3728283"/>
            <a:ext cx="1001721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NO</a:t>
            </a:r>
            <a:endParaRPr sz="2400" dirty="0">
              <a:solidFill>
                <a:schemeClr val="bg1"/>
              </a:solidFill>
            </a:endParaRPr>
          </a:p>
        </p:txBody>
      </p:sp>
      <p:sp>
        <p:nvSpPr>
          <p:cNvPr id="174" name="Google Shape;148;p1">
            <a:extLst>
              <a:ext uri="{FF2B5EF4-FFF2-40B4-BE49-F238E27FC236}">
                <a16:creationId xmlns:a16="http://schemas.microsoft.com/office/drawing/2014/main" id="{9A53A003-5CED-4F83-88AA-74D363DD70FE}"/>
              </a:ext>
            </a:extLst>
          </p:cNvPr>
          <p:cNvSpPr/>
          <p:nvPr/>
        </p:nvSpPr>
        <p:spPr>
          <a:xfrm>
            <a:off x="3811436" y="4323300"/>
            <a:ext cx="926235" cy="628202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chemeClr val="bg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Pull money from reserves to cover costs</a:t>
            </a:r>
            <a:endParaRPr sz="2400" dirty="0">
              <a:solidFill>
                <a:schemeClr val="bg1"/>
              </a:solidFill>
            </a:endParaRPr>
          </a:p>
        </p:txBody>
      </p:sp>
      <p:sp>
        <p:nvSpPr>
          <p:cNvPr id="175" name="Google Shape;151;p1">
            <a:extLst>
              <a:ext uri="{FF2B5EF4-FFF2-40B4-BE49-F238E27FC236}">
                <a16:creationId xmlns:a16="http://schemas.microsoft.com/office/drawing/2014/main" id="{7D6C6CCE-8234-406A-B664-FBBF6726AA94}"/>
              </a:ext>
            </a:extLst>
          </p:cNvPr>
          <p:cNvSpPr/>
          <p:nvPr/>
        </p:nvSpPr>
        <p:spPr>
          <a:xfrm>
            <a:off x="6171630" y="4637401"/>
            <a:ext cx="591278" cy="395691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FF4B4B"/>
          </a:solidFill>
          <a:ln w="12700" cap="flat" cmpd="sng">
            <a:solidFill>
              <a:schemeClr val="bg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end</a:t>
            </a:r>
            <a:endParaRPr sz="2400">
              <a:solidFill>
                <a:schemeClr val="bg1"/>
              </a:solidFill>
            </a:endParaRPr>
          </a:p>
        </p:txBody>
      </p:sp>
      <p:cxnSp>
        <p:nvCxnSpPr>
          <p:cNvPr id="176" name="Google Shape;152;p1">
            <a:extLst>
              <a:ext uri="{FF2B5EF4-FFF2-40B4-BE49-F238E27FC236}">
                <a16:creationId xmlns:a16="http://schemas.microsoft.com/office/drawing/2014/main" id="{BDF10798-BCAB-4949-80B6-42B9EAD465D5}"/>
              </a:ext>
            </a:extLst>
          </p:cNvPr>
          <p:cNvCxnSpPr>
            <a:cxnSpLocks/>
            <a:stCxn id="174" idx="3"/>
            <a:endCxn id="227" idx="1"/>
          </p:cNvCxnSpPr>
          <p:nvPr/>
        </p:nvCxnSpPr>
        <p:spPr>
          <a:xfrm>
            <a:off x="4737671" y="4637401"/>
            <a:ext cx="180901" cy="97932"/>
          </a:xfrm>
          <a:prstGeom prst="straightConnector1">
            <a:avLst/>
          </a:prstGeom>
          <a:noFill/>
          <a:ln w="9525" cap="flat" cmpd="sng">
            <a:solidFill>
              <a:schemeClr val="bg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77" name="Google Shape;146;p1">
            <a:extLst>
              <a:ext uri="{FF2B5EF4-FFF2-40B4-BE49-F238E27FC236}">
                <a16:creationId xmlns:a16="http://schemas.microsoft.com/office/drawing/2014/main" id="{090D2323-B356-41F2-8B11-9C0FA2B76B35}"/>
              </a:ext>
            </a:extLst>
          </p:cNvPr>
          <p:cNvSpPr/>
          <p:nvPr/>
        </p:nvSpPr>
        <p:spPr>
          <a:xfrm>
            <a:off x="3596879" y="2872919"/>
            <a:ext cx="1179007" cy="1027706"/>
          </a:xfrm>
          <a:prstGeom prst="diamond">
            <a:avLst/>
          </a:prstGeom>
          <a:solidFill>
            <a:srgbClr val="D38E11"/>
          </a:solidFill>
          <a:ln w="12700" cap="flat" cmpd="sng">
            <a:solidFill>
              <a:schemeClr val="bg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rm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What is the risk coming from?</a:t>
            </a:r>
            <a:endParaRPr sz="2400" dirty="0">
              <a:solidFill>
                <a:schemeClr val="bg1"/>
              </a:solidFill>
            </a:endParaRPr>
          </a:p>
        </p:txBody>
      </p:sp>
      <p:cxnSp>
        <p:nvCxnSpPr>
          <p:cNvPr id="178" name="Google Shape;153;p1">
            <a:extLst>
              <a:ext uri="{FF2B5EF4-FFF2-40B4-BE49-F238E27FC236}">
                <a16:creationId xmlns:a16="http://schemas.microsoft.com/office/drawing/2014/main" id="{68BA2803-ADFD-4F59-AE62-C3B4A0FFB0A5}"/>
              </a:ext>
            </a:extLst>
          </p:cNvPr>
          <p:cNvCxnSpPr>
            <a:cxnSpLocks/>
            <a:stCxn id="182" idx="2"/>
            <a:endCxn id="177" idx="0"/>
          </p:cNvCxnSpPr>
          <p:nvPr/>
        </p:nvCxnSpPr>
        <p:spPr>
          <a:xfrm>
            <a:off x="3024556" y="2078834"/>
            <a:ext cx="1161827" cy="794085"/>
          </a:xfrm>
          <a:prstGeom prst="straightConnector1">
            <a:avLst/>
          </a:prstGeom>
          <a:noFill/>
          <a:ln w="9525" cap="flat" cmpd="sng">
            <a:solidFill>
              <a:schemeClr val="bg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79" name="Google Shape;155;p1">
            <a:extLst>
              <a:ext uri="{FF2B5EF4-FFF2-40B4-BE49-F238E27FC236}">
                <a16:creationId xmlns:a16="http://schemas.microsoft.com/office/drawing/2014/main" id="{2C77660C-7DA8-4081-AD1F-0CD86F949728}"/>
              </a:ext>
            </a:extLst>
          </p:cNvPr>
          <p:cNvCxnSpPr>
            <a:cxnSpLocks/>
            <a:stCxn id="177" idx="3"/>
            <a:endCxn id="203" idx="1"/>
          </p:cNvCxnSpPr>
          <p:nvPr/>
        </p:nvCxnSpPr>
        <p:spPr>
          <a:xfrm flipV="1">
            <a:off x="4775886" y="2482759"/>
            <a:ext cx="354412" cy="904013"/>
          </a:xfrm>
          <a:prstGeom prst="straightConnector1">
            <a:avLst/>
          </a:prstGeom>
          <a:noFill/>
          <a:ln w="9525" cap="flat" cmpd="sng">
            <a:solidFill>
              <a:schemeClr val="bg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80" name="Google Shape;157;p1">
            <a:extLst>
              <a:ext uri="{FF2B5EF4-FFF2-40B4-BE49-F238E27FC236}">
                <a16:creationId xmlns:a16="http://schemas.microsoft.com/office/drawing/2014/main" id="{1689DCBB-6582-4FCC-925C-9359C29A0F7D}"/>
              </a:ext>
            </a:extLst>
          </p:cNvPr>
          <p:cNvSpPr txBox="1"/>
          <p:nvPr/>
        </p:nvSpPr>
        <p:spPr>
          <a:xfrm>
            <a:off x="4869958" y="3127264"/>
            <a:ext cx="1179934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TASKS</a:t>
            </a:r>
            <a:endParaRPr sz="2400" dirty="0">
              <a:solidFill>
                <a:schemeClr val="bg1"/>
              </a:solidFill>
            </a:endParaRPr>
          </a:p>
        </p:txBody>
      </p:sp>
      <p:sp>
        <p:nvSpPr>
          <p:cNvPr id="181" name="Google Shape;158;p1">
            <a:extLst>
              <a:ext uri="{FF2B5EF4-FFF2-40B4-BE49-F238E27FC236}">
                <a16:creationId xmlns:a16="http://schemas.microsoft.com/office/drawing/2014/main" id="{57091A26-5E04-422B-944A-981C68C6258C}"/>
              </a:ext>
            </a:extLst>
          </p:cNvPr>
          <p:cNvSpPr txBox="1"/>
          <p:nvPr/>
        </p:nvSpPr>
        <p:spPr>
          <a:xfrm>
            <a:off x="3273042" y="2555668"/>
            <a:ext cx="1402496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SUPPLIES</a:t>
            </a:r>
            <a:endParaRPr sz="2400" dirty="0">
              <a:solidFill>
                <a:schemeClr val="bg1"/>
              </a:solidFill>
            </a:endParaRPr>
          </a:p>
        </p:txBody>
      </p:sp>
      <p:sp>
        <p:nvSpPr>
          <p:cNvPr id="182" name="Google Shape;154;p1">
            <a:extLst>
              <a:ext uri="{FF2B5EF4-FFF2-40B4-BE49-F238E27FC236}">
                <a16:creationId xmlns:a16="http://schemas.microsoft.com/office/drawing/2014/main" id="{80061492-8FC4-432A-A4CD-296B55A80668}"/>
              </a:ext>
            </a:extLst>
          </p:cNvPr>
          <p:cNvSpPr/>
          <p:nvPr/>
        </p:nvSpPr>
        <p:spPr>
          <a:xfrm>
            <a:off x="2435052" y="1051128"/>
            <a:ext cx="1179007" cy="1027706"/>
          </a:xfrm>
          <a:prstGeom prst="diamond">
            <a:avLst/>
          </a:prstGeom>
          <a:solidFill>
            <a:srgbClr val="D38E11"/>
          </a:solidFill>
          <a:ln w="12700" cap="flat" cmpd="sng">
            <a:solidFill>
              <a:schemeClr val="bg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Can you negotiate an acceptable price?</a:t>
            </a:r>
            <a:endParaRPr sz="2400" dirty="0">
              <a:solidFill>
                <a:schemeClr val="bg1"/>
              </a:solidFill>
            </a:endParaRPr>
          </a:p>
        </p:txBody>
      </p:sp>
      <p:cxnSp>
        <p:nvCxnSpPr>
          <p:cNvPr id="184" name="Google Shape;160;p1">
            <a:extLst>
              <a:ext uri="{FF2B5EF4-FFF2-40B4-BE49-F238E27FC236}">
                <a16:creationId xmlns:a16="http://schemas.microsoft.com/office/drawing/2014/main" id="{784F352B-8B26-4307-A360-920806AF7560}"/>
              </a:ext>
            </a:extLst>
          </p:cNvPr>
          <p:cNvCxnSpPr>
            <a:cxnSpLocks/>
            <a:stCxn id="182" idx="3"/>
            <a:endCxn id="191" idx="1"/>
          </p:cNvCxnSpPr>
          <p:nvPr/>
        </p:nvCxnSpPr>
        <p:spPr>
          <a:xfrm>
            <a:off x="3614059" y="1564981"/>
            <a:ext cx="695367" cy="120890"/>
          </a:xfrm>
          <a:prstGeom prst="straightConnector1">
            <a:avLst/>
          </a:prstGeom>
          <a:noFill/>
          <a:ln w="9525" cap="flat" cmpd="sng">
            <a:solidFill>
              <a:schemeClr val="bg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85" name="Google Shape;162;p1">
            <a:extLst>
              <a:ext uri="{FF2B5EF4-FFF2-40B4-BE49-F238E27FC236}">
                <a16:creationId xmlns:a16="http://schemas.microsoft.com/office/drawing/2014/main" id="{2780490D-3837-4099-9400-4DEEA3B4A023}"/>
              </a:ext>
            </a:extLst>
          </p:cNvPr>
          <p:cNvSpPr txBox="1"/>
          <p:nvPr/>
        </p:nvSpPr>
        <p:spPr>
          <a:xfrm>
            <a:off x="3961476" y="1466503"/>
            <a:ext cx="896756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NO</a:t>
            </a:r>
            <a:endParaRPr sz="2400" dirty="0">
              <a:solidFill>
                <a:schemeClr val="bg1"/>
              </a:solidFill>
            </a:endParaRPr>
          </a:p>
        </p:txBody>
      </p:sp>
      <p:sp>
        <p:nvSpPr>
          <p:cNvPr id="186" name="Google Shape;163;p1">
            <a:extLst>
              <a:ext uri="{FF2B5EF4-FFF2-40B4-BE49-F238E27FC236}">
                <a16:creationId xmlns:a16="http://schemas.microsoft.com/office/drawing/2014/main" id="{6A8CC2E7-01F9-4F42-8424-2356A5A873E6}"/>
              </a:ext>
            </a:extLst>
          </p:cNvPr>
          <p:cNvSpPr txBox="1"/>
          <p:nvPr/>
        </p:nvSpPr>
        <p:spPr>
          <a:xfrm>
            <a:off x="3504486" y="798743"/>
            <a:ext cx="935799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YES</a:t>
            </a:r>
            <a:endParaRPr sz="2400" dirty="0">
              <a:solidFill>
                <a:schemeClr val="bg1"/>
              </a:solidFill>
            </a:endParaRPr>
          </a:p>
        </p:txBody>
      </p:sp>
      <p:cxnSp>
        <p:nvCxnSpPr>
          <p:cNvPr id="187" name="Google Shape;164;p1">
            <a:extLst>
              <a:ext uri="{FF2B5EF4-FFF2-40B4-BE49-F238E27FC236}">
                <a16:creationId xmlns:a16="http://schemas.microsoft.com/office/drawing/2014/main" id="{6A5A679C-65E0-4113-84F1-86925948B2D3}"/>
              </a:ext>
            </a:extLst>
          </p:cNvPr>
          <p:cNvCxnSpPr>
            <a:cxnSpLocks/>
            <a:stCxn id="182" idx="0"/>
            <a:endCxn id="188" idx="1"/>
          </p:cNvCxnSpPr>
          <p:nvPr/>
        </p:nvCxnSpPr>
        <p:spPr>
          <a:xfrm flipV="1">
            <a:off x="3024556" y="472393"/>
            <a:ext cx="1306361" cy="578735"/>
          </a:xfrm>
          <a:prstGeom prst="straightConnector1">
            <a:avLst/>
          </a:prstGeom>
          <a:noFill/>
          <a:ln w="9525" cap="flat" cmpd="sng">
            <a:solidFill>
              <a:schemeClr val="bg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88" name="Google Shape;165;p1">
            <a:extLst>
              <a:ext uri="{FF2B5EF4-FFF2-40B4-BE49-F238E27FC236}">
                <a16:creationId xmlns:a16="http://schemas.microsoft.com/office/drawing/2014/main" id="{B8FA610E-6FCC-4260-B6C5-78EAF1B21630}"/>
              </a:ext>
            </a:extLst>
          </p:cNvPr>
          <p:cNvSpPr/>
          <p:nvPr/>
        </p:nvSpPr>
        <p:spPr>
          <a:xfrm>
            <a:off x="4330917" y="112999"/>
            <a:ext cx="1042666" cy="718787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chemeClr val="bg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Get updated price and update project budget accordingly</a:t>
            </a:r>
            <a:endParaRPr sz="2400" dirty="0">
              <a:solidFill>
                <a:schemeClr val="bg1"/>
              </a:solidFill>
            </a:endParaRPr>
          </a:p>
        </p:txBody>
      </p:sp>
      <p:sp>
        <p:nvSpPr>
          <p:cNvPr id="189" name="Google Shape;166;p1">
            <a:extLst>
              <a:ext uri="{FF2B5EF4-FFF2-40B4-BE49-F238E27FC236}">
                <a16:creationId xmlns:a16="http://schemas.microsoft.com/office/drawing/2014/main" id="{9724D1A4-9A4A-460A-99CB-B11B508960CA}"/>
              </a:ext>
            </a:extLst>
          </p:cNvPr>
          <p:cNvSpPr/>
          <p:nvPr/>
        </p:nvSpPr>
        <p:spPr>
          <a:xfrm>
            <a:off x="5606250" y="27439"/>
            <a:ext cx="591278" cy="395691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FF4B4B"/>
          </a:solidFill>
          <a:ln w="12700" cap="flat" cmpd="sng">
            <a:solidFill>
              <a:schemeClr val="bg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end</a:t>
            </a:r>
            <a:endParaRPr sz="2400">
              <a:solidFill>
                <a:schemeClr val="bg1"/>
              </a:solidFill>
            </a:endParaRPr>
          </a:p>
        </p:txBody>
      </p:sp>
      <p:cxnSp>
        <p:nvCxnSpPr>
          <p:cNvPr id="190" name="Google Shape;167;p1">
            <a:extLst>
              <a:ext uri="{FF2B5EF4-FFF2-40B4-BE49-F238E27FC236}">
                <a16:creationId xmlns:a16="http://schemas.microsoft.com/office/drawing/2014/main" id="{1FFAC9F6-63AE-4CA6-98D8-52A9A67FD6B4}"/>
              </a:ext>
            </a:extLst>
          </p:cNvPr>
          <p:cNvCxnSpPr>
            <a:cxnSpLocks/>
            <a:stCxn id="189" idx="2"/>
            <a:endCxn id="188" idx="3"/>
          </p:cNvCxnSpPr>
          <p:nvPr/>
        </p:nvCxnSpPr>
        <p:spPr>
          <a:xfrm flipH="1">
            <a:off x="5373583" y="225285"/>
            <a:ext cx="232667" cy="247108"/>
          </a:xfrm>
          <a:prstGeom prst="straightConnector1">
            <a:avLst/>
          </a:prstGeom>
          <a:noFill/>
          <a:ln w="9525" cap="flat" cmpd="sng">
            <a:solidFill>
              <a:schemeClr val="bg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91" name="Google Shape;161;p1">
            <a:extLst>
              <a:ext uri="{FF2B5EF4-FFF2-40B4-BE49-F238E27FC236}">
                <a16:creationId xmlns:a16="http://schemas.microsoft.com/office/drawing/2014/main" id="{E9A03E6C-9DD9-440F-83CA-E82BED30F83E}"/>
              </a:ext>
            </a:extLst>
          </p:cNvPr>
          <p:cNvSpPr/>
          <p:nvPr/>
        </p:nvSpPr>
        <p:spPr>
          <a:xfrm>
            <a:off x="4309426" y="1172018"/>
            <a:ext cx="1179007" cy="1027706"/>
          </a:xfrm>
          <a:prstGeom prst="diamond">
            <a:avLst/>
          </a:prstGeom>
          <a:solidFill>
            <a:srgbClr val="D38E11"/>
          </a:solidFill>
          <a:ln w="12700" cap="flat" cmpd="sng">
            <a:solidFill>
              <a:schemeClr val="bg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rmAutofit lnSpcReduction="10000"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Are there cheaper alternatives?</a:t>
            </a:r>
            <a:endParaRPr sz="2400" dirty="0">
              <a:solidFill>
                <a:schemeClr val="bg1"/>
              </a:solidFill>
            </a:endParaRPr>
          </a:p>
        </p:txBody>
      </p:sp>
      <p:cxnSp>
        <p:nvCxnSpPr>
          <p:cNvPr id="192" name="Google Shape;168;p1">
            <a:extLst>
              <a:ext uri="{FF2B5EF4-FFF2-40B4-BE49-F238E27FC236}">
                <a16:creationId xmlns:a16="http://schemas.microsoft.com/office/drawing/2014/main" id="{38385DD4-782D-45E3-AA40-5DC619C50FB7}"/>
              </a:ext>
            </a:extLst>
          </p:cNvPr>
          <p:cNvCxnSpPr>
            <a:stCxn id="191" idx="3"/>
            <a:endCxn id="200" idx="1"/>
          </p:cNvCxnSpPr>
          <p:nvPr/>
        </p:nvCxnSpPr>
        <p:spPr>
          <a:xfrm flipV="1">
            <a:off x="5488433" y="1664503"/>
            <a:ext cx="944302" cy="21368"/>
          </a:xfrm>
          <a:prstGeom prst="straightConnector1">
            <a:avLst/>
          </a:prstGeom>
          <a:noFill/>
          <a:ln w="9525" cap="flat" cmpd="sng">
            <a:solidFill>
              <a:schemeClr val="bg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94" name="Google Shape;171;p1">
            <a:extLst>
              <a:ext uri="{FF2B5EF4-FFF2-40B4-BE49-F238E27FC236}">
                <a16:creationId xmlns:a16="http://schemas.microsoft.com/office/drawing/2014/main" id="{860BA0CB-39C3-45A4-9D5D-989600C2087E}"/>
              </a:ext>
            </a:extLst>
          </p:cNvPr>
          <p:cNvSpPr txBox="1"/>
          <p:nvPr/>
        </p:nvSpPr>
        <p:spPr>
          <a:xfrm>
            <a:off x="5535979" y="914374"/>
            <a:ext cx="896756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YES</a:t>
            </a:r>
            <a:endParaRPr sz="2400">
              <a:solidFill>
                <a:schemeClr val="bg1"/>
              </a:solidFill>
            </a:endParaRPr>
          </a:p>
        </p:txBody>
      </p:sp>
      <p:sp>
        <p:nvSpPr>
          <p:cNvPr id="195" name="Google Shape;172;p1">
            <a:extLst>
              <a:ext uri="{FF2B5EF4-FFF2-40B4-BE49-F238E27FC236}">
                <a16:creationId xmlns:a16="http://schemas.microsoft.com/office/drawing/2014/main" id="{0EF61B48-E0A1-45C9-A2B7-5EDC0D2AEE0A}"/>
              </a:ext>
            </a:extLst>
          </p:cNvPr>
          <p:cNvSpPr txBox="1"/>
          <p:nvPr/>
        </p:nvSpPr>
        <p:spPr>
          <a:xfrm>
            <a:off x="5967697" y="1460231"/>
            <a:ext cx="878751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NO</a:t>
            </a:r>
            <a:endParaRPr sz="2400">
              <a:solidFill>
                <a:schemeClr val="bg1"/>
              </a:solidFill>
            </a:endParaRPr>
          </a:p>
        </p:txBody>
      </p:sp>
      <p:sp>
        <p:nvSpPr>
          <p:cNvPr id="196" name="Google Shape;173;p1">
            <a:extLst>
              <a:ext uri="{FF2B5EF4-FFF2-40B4-BE49-F238E27FC236}">
                <a16:creationId xmlns:a16="http://schemas.microsoft.com/office/drawing/2014/main" id="{C27BFDBC-1F8E-4D02-BE5C-3D9AC1991DE2}"/>
              </a:ext>
            </a:extLst>
          </p:cNvPr>
          <p:cNvSpPr/>
          <p:nvPr/>
        </p:nvSpPr>
        <p:spPr>
          <a:xfrm>
            <a:off x="6145166" y="461447"/>
            <a:ext cx="1282083" cy="65551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chemeClr val="bg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Order from new supplier and update budget accordingly</a:t>
            </a:r>
            <a:endParaRPr sz="2400" dirty="0">
              <a:solidFill>
                <a:schemeClr val="bg1"/>
              </a:solidFill>
            </a:endParaRPr>
          </a:p>
        </p:txBody>
      </p:sp>
      <p:cxnSp>
        <p:nvCxnSpPr>
          <p:cNvPr id="197" name="Google Shape;174;p1">
            <a:extLst>
              <a:ext uri="{FF2B5EF4-FFF2-40B4-BE49-F238E27FC236}">
                <a16:creationId xmlns:a16="http://schemas.microsoft.com/office/drawing/2014/main" id="{A8E543C9-B075-411D-8CA7-66489B2DA052}"/>
              </a:ext>
            </a:extLst>
          </p:cNvPr>
          <p:cNvCxnSpPr>
            <a:cxnSpLocks/>
            <a:stCxn id="191" idx="0"/>
            <a:endCxn id="196" idx="1"/>
          </p:cNvCxnSpPr>
          <p:nvPr/>
        </p:nvCxnSpPr>
        <p:spPr>
          <a:xfrm flipV="1">
            <a:off x="4898930" y="789203"/>
            <a:ext cx="1246236" cy="382815"/>
          </a:xfrm>
          <a:prstGeom prst="straightConnector1">
            <a:avLst/>
          </a:prstGeom>
          <a:noFill/>
          <a:ln w="9525" cap="flat" cmpd="sng">
            <a:solidFill>
              <a:schemeClr val="bg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98" name="Google Shape;175;p1">
            <a:extLst>
              <a:ext uri="{FF2B5EF4-FFF2-40B4-BE49-F238E27FC236}">
                <a16:creationId xmlns:a16="http://schemas.microsoft.com/office/drawing/2014/main" id="{867AA88B-66E5-4310-A992-9F612C69BFFC}"/>
              </a:ext>
            </a:extLst>
          </p:cNvPr>
          <p:cNvSpPr/>
          <p:nvPr/>
        </p:nvSpPr>
        <p:spPr>
          <a:xfrm>
            <a:off x="7854388" y="515860"/>
            <a:ext cx="591278" cy="395691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FF4B4B"/>
          </a:solidFill>
          <a:ln w="12700" cap="flat" cmpd="sng">
            <a:solidFill>
              <a:schemeClr val="bg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end</a:t>
            </a:r>
            <a:endParaRPr sz="2400">
              <a:solidFill>
                <a:schemeClr val="bg1"/>
              </a:solidFill>
            </a:endParaRPr>
          </a:p>
        </p:txBody>
      </p:sp>
      <p:cxnSp>
        <p:nvCxnSpPr>
          <p:cNvPr id="199" name="Google Shape;176;p1">
            <a:extLst>
              <a:ext uri="{FF2B5EF4-FFF2-40B4-BE49-F238E27FC236}">
                <a16:creationId xmlns:a16="http://schemas.microsoft.com/office/drawing/2014/main" id="{2505EA25-29C0-453F-BD8C-461B32C1CB74}"/>
              </a:ext>
            </a:extLst>
          </p:cNvPr>
          <p:cNvCxnSpPr>
            <a:cxnSpLocks/>
            <a:stCxn id="198" idx="2"/>
            <a:endCxn id="196" idx="3"/>
          </p:cNvCxnSpPr>
          <p:nvPr/>
        </p:nvCxnSpPr>
        <p:spPr>
          <a:xfrm flipH="1">
            <a:off x="7427249" y="713706"/>
            <a:ext cx="427139" cy="75497"/>
          </a:xfrm>
          <a:prstGeom prst="straightConnector1">
            <a:avLst/>
          </a:prstGeom>
          <a:noFill/>
          <a:ln w="9525" cap="flat" cmpd="sng">
            <a:solidFill>
              <a:schemeClr val="bg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00" name="Google Shape;169;p1">
            <a:extLst>
              <a:ext uri="{FF2B5EF4-FFF2-40B4-BE49-F238E27FC236}">
                <a16:creationId xmlns:a16="http://schemas.microsoft.com/office/drawing/2014/main" id="{855CAECE-3788-4ABC-9E7D-9FD064A04958}"/>
              </a:ext>
            </a:extLst>
          </p:cNvPr>
          <p:cNvSpPr/>
          <p:nvPr/>
        </p:nvSpPr>
        <p:spPr>
          <a:xfrm>
            <a:off x="6432735" y="1304650"/>
            <a:ext cx="1040490" cy="719706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chemeClr val="bg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Discuss matter with appointed supervisor and come up with resolutions</a:t>
            </a:r>
            <a:endParaRPr sz="2400" dirty="0">
              <a:solidFill>
                <a:schemeClr val="bg1"/>
              </a:solidFill>
            </a:endParaRPr>
          </a:p>
        </p:txBody>
      </p:sp>
      <p:sp>
        <p:nvSpPr>
          <p:cNvPr id="201" name="Google Shape;177;p1">
            <a:extLst>
              <a:ext uri="{FF2B5EF4-FFF2-40B4-BE49-F238E27FC236}">
                <a16:creationId xmlns:a16="http://schemas.microsoft.com/office/drawing/2014/main" id="{331420D0-8324-497A-A858-B7E247FFFAAA}"/>
              </a:ext>
            </a:extLst>
          </p:cNvPr>
          <p:cNvSpPr/>
          <p:nvPr/>
        </p:nvSpPr>
        <p:spPr>
          <a:xfrm>
            <a:off x="7721254" y="1384715"/>
            <a:ext cx="591278" cy="395691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FF4B4B"/>
          </a:solidFill>
          <a:ln w="12700" cap="flat" cmpd="sng">
            <a:solidFill>
              <a:schemeClr val="bg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end</a:t>
            </a:r>
            <a:endParaRPr sz="2400">
              <a:solidFill>
                <a:schemeClr val="bg1"/>
              </a:solidFill>
            </a:endParaRPr>
          </a:p>
        </p:txBody>
      </p:sp>
      <p:cxnSp>
        <p:nvCxnSpPr>
          <p:cNvPr id="202" name="Google Shape;178;p1">
            <a:extLst>
              <a:ext uri="{FF2B5EF4-FFF2-40B4-BE49-F238E27FC236}">
                <a16:creationId xmlns:a16="http://schemas.microsoft.com/office/drawing/2014/main" id="{75013B6D-574A-45B0-A578-F6E2B318E03E}"/>
              </a:ext>
            </a:extLst>
          </p:cNvPr>
          <p:cNvCxnSpPr>
            <a:stCxn id="201" idx="2"/>
            <a:endCxn id="200" idx="3"/>
          </p:cNvCxnSpPr>
          <p:nvPr/>
        </p:nvCxnSpPr>
        <p:spPr>
          <a:xfrm flipH="1">
            <a:off x="7473225" y="1582561"/>
            <a:ext cx="248029" cy="81942"/>
          </a:xfrm>
          <a:prstGeom prst="straightConnector1">
            <a:avLst/>
          </a:prstGeom>
          <a:noFill/>
          <a:ln w="9525" cap="flat" cmpd="sng">
            <a:solidFill>
              <a:schemeClr val="bg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03" name="Google Shape;156;p1">
            <a:extLst>
              <a:ext uri="{FF2B5EF4-FFF2-40B4-BE49-F238E27FC236}">
                <a16:creationId xmlns:a16="http://schemas.microsoft.com/office/drawing/2014/main" id="{93FF61DF-B68B-49F3-A3C2-5AC25EF7B08D}"/>
              </a:ext>
            </a:extLst>
          </p:cNvPr>
          <p:cNvSpPr/>
          <p:nvPr/>
        </p:nvSpPr>
        <p:spPr>
          <a:xfrm>
            <a:off x="5130298" y="1968906"/>
            <a:ext cx="1179007" cy="1027706"/>
          </a:xfrm>
          <a:prstGeom prst="diamond">
            <a:avLst/>
          </a:prstGeom>
          <a:solidFill>
            <a:srgbClr val="D38E11"/>
          </a:solidFill>
          <a:ln w="12700" cap="flat" cmpd="sng">
            <a:solidFill>
              <a:schemeClr val="bg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rmAutofit lnSpcReduction="10000"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Can the task(s) duration be reduced?</a:t>
            </a:r>
            <a:endParaRPr sz="2400" dirty="0">
              <a:solidFill>
                <a:schemeClr val="bg1"/>
              </a:solidFill>
            </a:endParaRPr>
          </a:p>
        </p:txBody>
      </p:sp>
      <p:sp>
        <p:nvSpPr>
          <p:cNvPr id="204" name="Google Shape;179;p1">
            <a:extLst>
              <a:ext uri="{FF2B5EF4-FFF2-40B4-BE49-F238E27FC236}">
                <a16:creationId xmlns:a16="http://schemas.microsoft.com/office/drawing/2014/main" id="{939A3C09-1E5E-440F-BA13-35F5DA594484}"/>
              </a:ext>
            </a:extLst>
          </p:cNvPr>
          <p:cNvSpPr txBox="1"/>
          <p:nvPr/>
        </p:nvSpPr>
        <p:spPr>
          <a:xfrm>
            <a:off x="6404412" y="2268153"/>
            <a:ext cx="896756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YES</a:t>
            </a:r>
            <a:endParaRPr sz="2400">
              <a:solidFill>
                <a:schemeClr val="bg1"/>
              </a:solidFill>
            </a:endParaRPr>
          </a:p>
        </p:txBody>
      </p:sp>
      <p:sp>
        <p:nvSpPr>
          <p:cNvPr id="205" name="Google Shape;180;p1">
            <a:extLst>
              <a:ext uri="{FF2B5EF4-FFF2-40B4-BE49-F238E27FC236}">
                <a16:creationId xmlns:a16="http://schemas.microsoft.com/office/drawing/2014/main" id="{54B6DD1F-13C0-451C-8F2B-01D879938C5D}"/>
              </a:ext>
            </a:extLst>
          </p:cNvPr>
          <p:cNvSpPr txBox="1"/>
          <p:nvPr/>
        </p:nvSpPr>
        <p:spPr>
          <a:xfrm>
            <a:off x="5894176" y="2944773"/>
            <a:ext cx="878751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NO</a:t>
            </a:r>
            <a:endParaRPr sz="2400">
              <a:solidFill>
                <a:schemeClr val="bg1"/>
              </a:solidFill>
            </a:endParaRPr>
          </a:p>
        </p:txBody>
      </p:sp>
      <p:cxnSp>
        <p:nvCxnSpPr>
          <p:cNvPr id="206" name="Google Shape;181;p1">
            <a:extLst>
              <a:ext uri="{FF2B5EF4-FFF2-40B4-BE49-F238E27FC236}">
                <a16:creationId xmlns:a16="http://schemas.microsoft.com/office/drawing/2014/main" id="{B5AD3150-E81D-4193-AA69-717983C7439A}"/>
              </a:ext>
            </a:extLst>
          </p:cNvPr>
          <p:cNvCxnSpPr>
            <a:stCxn id="203" idx="2"/>
            <a:endCxn id="211" idx="0"/>
          </p:cNvCxnSpPr>
          <p:nvPr/>
        </p:nvCxnSpPr>
        <p:spPr>
          <a:xfrm>
            <a:off x="5719802" y="2996612"/>
            <a:ext cx="303295" cy="192233"/>
          </a:xfrm>
          <a:prstGeom prst="straightConnector1">
            <a:avLst/>
          </a:prstGeom>
          <a:noFill/>
          <a:ln w="9525" cap="flat" cmpd="sng">
            <a:solidFill>
              <a:schemeClr val="bg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07" name="Google Shape;183;p1">
            <a:extLst>
              <a:ext uri="{FF2B5EF4-FFF2-40B4-BE49-F238E27FC236}">
                <a16:creationId xmlns:a16="http://schemas.microsoft.com/office/drawing/2014/main" id="{7C37CA49-0CE7-438A-9D7B-F429605B4151}"/>
              </a:ext>
            </a:extLst>
          </p:cNvPr>
          <p:cNvCxnSpPr>
            <a:cxnSpLocks/>
            <a:stCxn id="203" idx="3"/>
            <a:endCxn id="208" idx="1"/>
          </p:cNvCxnSpPr>
          <p:nvPr/>
        </p:nvCxnSpPr>
        <p:spPr>
          <a:xfrm>
            <a:off x="6309305" y="2482759"/>
            <a:ext cx="1074051" cy="188306"/>
          </a:xfrm>
          <a:prstGeom prst="straightConnector1">
            <a:avLst/>
          </a:prstGeom>
          <a:noFill/>
          <a:ln w="9525" cap="flat" cmpd="sng">
            <a:solidFill>
              <a:schemeClr val="bg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08" name="Google Shape;184;p1">
            <a:extLst>
              <a:ext uri="{FF2B5EF4-FFF2-40B4-BE49-F238E27FC236}">
                <a16:creationId xmlns:a16="http://schemas.microsoft.com/office/drawing/2014/main" id="{3C336977-6EF3-4288-8CE3-F21E37E39755}"/>
              </a:ext>
            </a:extLst>
          </p:cNvPr>
          <p:cNvSpPr/>
          <p:nvPr/>
        </p:nvSpPr>
        <p:spPr>
          <a:xfrm>
            <a:off x="7383356" y="2209189"/>
            <a:ext cx="991499" cy="92375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chemeClr val="bg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Reduce duration of task to save on employee costs</a:t>
            </a:r>
            <a:endParaRPr sz="2400" dirty="0">
              <a:solidFill>
                <a:schemeClr val="bg1"/>
              </a:solidFill>
            </a:endParaRPr>
          </a:p>
        </p:txBody>
      </p:sp>
      <p:sp>
        <p:nvSpPr>
          <p:cNvPr id="209" name="Google Shape;185;p1">
            <a:extLst>
              <a:ext uri="{FF2B5EF4-FFF2-40B4-BE49-F238E27FC236}">
                <a16:creationId xmlns:a16="http://schemas.microsoft.com/office/drawing/2014/main" id="{28A75BE7-210B-40A2-9D8F-0EE954C67F07}"/>
              </a:ext>
            </a:extLst>
          </p:cNvPr>
          <p:cNvSpPr/>
          <p:nvPr/>
        </p:nvSpPr>
        <p:spPr>
          <a:xfrm>
            <a:off x="8408964" y="2394727"/>
            <a:ext cx="591278" cy="395691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FF4B4B"/>
          </a:solidFill>
          <a:ln w="12700" cap="flat" cmpd="sng">
            <a:solidFill>
              <a:schemeClr val="bg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end</a:t>
            </a:r>
            <a:endParaRPr sz="2400">
              <a:solidFill>
                <a:schemeClr val="bg1"/>
              </a:solidFill>
            </a:endParaRPr>
          </a:p>
        </p:txBody>
      </p:sp>
      <p:cxnSp>
        <p:nvCxnSpPr>
          <p:cNvPr id="210" name="Google Shape;186;p1">
            <a:extLst>
              <a:ext uri="{FF2B5EF4-FFF2-40B4-BE49-F238E27FC236}">
                <a16:creationId xmlns:a16="http://schemas.microsoft.com/office/drawing/2014/main" id="{05332139-6645-4524-89FA-3293A1E57207}"/>
              </a:ext>
            </a:extLst>
          </p:cNvPr>
          <p:cNvCxnSpPr>
            <a:cxnSpLocks/>
            <a:stCxn id="209" idx="2"/>
            <a:endCxn id="208" idx="3"/>
          </p:cNvCxnSpPr>
          <p:nvPr/>
        </p:nvCxnSpPr>
        <p:spPr>
          <a:xfrm flipH="1">
            <a:off x="8374855" y="2592573"/>
            <a:ext cx="34109" cy="78492"/>
          </a:xfrm>
          <a:prstGeom prst="straightConnector1">
            <a:avLst/>
          </a:prstGeom>
          <a:noFill/>
          <a:ln w="9525" cap="flat" cmpd="sng">
            <a:solidFill>
              <a:schemeClr val="bg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11" name="Google Shape;182;p1">
            <a:extLst>
              <a:ext uri="{FF2B5EF4-FFF2-40B4-BE49-F238E27FC236}">
                <a16:creationId xmlns:a16="http://schemas.microsoft.com/office/drawing/2014/main" id="{4DD47506-D0E8-44C8-BD4C-B4DBE2D1A79E}"/>
              </a:ext>
            </a:extLst>
          </p:cNvPr>
          <p:cNvSpPr/>
          <p:nvPr/>
        </p:nvSpPr>
        <p:spPr>
          <a:xfrm>
            <a:off x="5373583" y="3188845"/>
            <a:ext cx="1299028" cy="1313038"/>
          </a:xfrm>
          <a:prstGeom prst="diamond">
            <a:avLst/>
          </a:prstGeom>
          <a:solidFill>
            <a:srgbClr val="D38E11"/>
          </a:solidFill>
          <a:ln w="12700" cap="flat" cmpd="sng">
            <a:solidFill>
              <a:schemeClr val="bg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rmAutofit lnSpcReduction="10000"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Can either predecessors or dependencies be reduced?</a:t>
            </a:r>
            <a:endParaRPr sz="2400" dirty="0">
              <a:solidFill>
                <a:schemeClr val="bg1"/>
              </a:solidFill>
            </a:endParaRPr>
          </a:p>
        </p:txBody>
      </p:sp>
      <p:cxnSp>
        <p:nvCxnSpPr>
          <p:cNvPr id="212" name="Google Shape;187;p1">
            <a:extLst>
              <a:ext uri="{FF2B5EF4-FFF2-40B4-BE49-F238E27FC236}">
                <a16:creationId xmlns:a16="http://schemas.microsoft.com/office/drawing/2014/main" id="{3E9A1DC0-E57C-43A4-9AC7-BBC5D34FA433}"/>
              </a:ext>
            </a:extLst>
          </p:cNvPr>
          <p:cNvCxnSpPr>
            <a:cxnSpLocks/>
            <a:stCxn id="211" idx="2"/>
            <a:endCxn id="218" idx="1"/>
          </p:cNvCxnSpPr>
          <p:nvPr/>
        </p:nvCxnSpPr>
        <p:spPr>
          <a:xfrm flipV="1">
            <a:off x="6023097" y="4340543"/>
            <a:ext cx="1147505" cy="161340"/>
          </a:xfrm>
          <a:prstGeom prst="straightConnector1">
            <a:avLst/>
          </a:prstGeom>
          <a:noFill/>
          <a:ln w="9525" cap="flat" cmpd="sng">
            <a:solidFill>
              <a:schemeClr val="bg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14" name="Google Shape;189;p1">
            <a:extLst>
              <a:ext uri="{FF2B5EF4-FFF2-40B4-BE49-F238E27FC236}">
                <a16:creationId xmlns:a16="http://schemas.microsoft.com/office/drawing/2014/main" id="{4AD71316-8D3C-40C5-82D8-3260F61FF875}"/>
              </a:ext>
            </a:extLst>
          </p:cNvPr>
          <p:cNvSpPr txBox="1"/>
          <p:nvPr/>
        </p:nvSpPr>
        <p:spPr>
          <a:xfrm>
            <a:off x="6704823" y="3372891"/>
            <a:ext cx="896756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YES</a:t>
            </a:r>
            <a:endParaRPr sz="2400" dirty="0">
              <a:solidFill>
                <a:schemeClr val="bg1"/>
              </a:solidFill>
            </a:endParaRPr>
          </a:p>
        </p:txBody>
      </p:sp>
      <p:sp>
        <p:nvSpPr>
          <p:cNvPr id="216" name="Google Shape;191;p1">
            <a:extLst>
              <a:ext uri="{FF2B5EF4-FFF2-40B4-BE49-F238E27FC236}">
                <a16:creationId xmlns:a16="http://schemas.microsoft.com/office/drawing/2014/main" id="{4D3EA59C-89C3-4FE1-934C-88A26F72C9B8}"/>
              </a:ext>
            </a:extLst>
          </p:cNvPr>
          <p:cNvSpPr txBox="1"/>
          <p:nvPr/>
        </p:nvSpPr>
        <p:spPr>
          <a:xfrm>
            <a:off x="6394157" y="4121463"/>
            <a:ext cx="878751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NO</a:t>
            </a:r>
            <a:endParaRPr sz="2400" dirty="0">
              <a:solidFill>
                <a:schemeClr val="bg1"/>
              </a:solidFill>
            </a:endParaRPr>
          </a:p>
        </p:txBody>
      </p:sp>
      <p:sp>
        <p:nvSpPr>
          <p:cNvPr id="218" name="Google Shape;193;p1">
            <a:extLst>
              <a:ext uri="{FF2B5EF4-FFF2-40B4-BE49-F238E27FC236}">
                <a16:creationId xmlns:a16="http://schemas.microsoft.com/office/drawing/2014/main" id="{79218444-2FA1-449F-9F13-17199AC75EFB}"/>
              </a:ext>
            </a:extLst>
          </p:cNvPr>
          <p:cNvSpPr/>
          <p:nvPr/>
        </p:nvSpPr>
        <p:spPr>
          <a:xfrm>
            <a:off x="7170602" y="3906218"/>
            <a:ext cx="1229087" cy="868649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chemeClr val="bg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Discuss matter with appointed supervisor and come up with resolutions</a:t>
            </a:r>
            <a:endParaRPr sz="2400" dirty="0">
              <a:solidFill>
                <a:schemeClr val="bg1"/>
              </a:solidFill>
            </a:endParaRPr>
          </a:p>
        </p:txBody>
      </p:sp>
      <p:sp>
        <p:nvSpPr>
          <p:cNvPr id="219" name="Google Shape;194;p1">
            <a:extLst>
              <a:ext uri="{FF2B5EF4-FFF2-40B4-BE49-F238E27FC236}">
                <a16:creationId xmlns:a16="http://schemas.microsoft.com/office/drawing/2014/main" id="{603E769E-FFED-485E-B633-01C37E012132}"/>
              </a:ext>
            </a:extLst>
          </p:cNvPr>
          <p:cNvSpPr/>
          <p:nvPr/>
        </p:nvSpPr>
        <p:spPr>
          <a:xfrm>
            <a:off x="8452867" y="4010903"/>
            <a:ext cx="591278" cy="395691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FF4B4B"/>
          </a:solidFill>
          <a:ln w="12700" cap="flat" cmpd="sng">
            <a:solidFill>
              <a:schemeClr val="bg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end</a:t>
            </a:r>
            <a:endParaRPr sz="2400">
              <a:solidFill>
                <a:schemeClr val="bg1"/>
              </a:solidFill>
            </a:endParaRPr>
          </a:p>
        </p:txBody>
      </p:sp>
      <p:cxnSp>
        <p:nvCxnSpPr>
          <p:cNvPr id="220" name="Google Shape;195;p1">
            <a:extLst>
              <a:ext uri="{FF2B5EF4-FFF2-40B4-BE49-F238E27FC236}">
                <a16:creationId xmlns:a16="http://schemas.microsoft.com/office/drawing/2014/main" id="{20FDF8E8-14EA-4473-AF57-FA253765A383}"/>
              </a:ext>
            </a:extLst>
          </p:cNvPr>
          <p:cNvCxnSpPr>
            <a:cxnSpLocks/>
            <a:stCxn id="219" idx="2"/>
            <a:endCxn id="218" idx="3"/>
          </p:cNvCxnSpPr>
          <p:nvPr/>
        </p:nvCxnSpPr>
        <p:spPr>
          <a:xfrm flipH="1">
            <a:off x="8399689" y="4208749"/>
            <a:ext cx="53178" cy="131794"/>
          </a:xfrm>
          <a:prstGeom prst="straightConnector1">
            <a:avLst/>
          </a:prstGeom>
          <a:noFill/>
          <a:ln w="9525" cap="flat" cmpd="sng">
            <a:solidFill>
              <a:schemeClr val="bg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21" name="Google Shape;258;p1">
            <a:extLst>
              <a:ext uri="{FF2B5EF4-FFF2-40B4-BE49-F238E27FC236}">
                <a16:creationId xmlns:a16="http://schemas.microsoft.com/office/drawing/2014/main" id="{4558475D-E201-4B59-83A9-C857ADA955A6}"/>
              </a:ext>
            </a:extLst>
          </p:cNvPr>
          <p:cNvCxnSpPr>
            <a:cxnSpLocks/>
            <a:stCxn id="182" idx="3"/>
            <a:endCxn id="191" idx="1"/>
          </p:cNvCxnSpPr>
          <p:nvPr/>
        </p:nvCxnSpPr>
        <p:spPr>
          <a:xfrm>
            <a:off x="3614059" y="1564981"/>
            <a:ext cx="695367" cy="120890"/>
          </a:xfrm>
          <a:prstGeom prst="straightConnector1">
            <a:avLst/>
          </a:prstGeom>
          <a:noFill/>
          <a:ln w="9525" cap="flat" cmpd="sng">
            <a:noFill/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22" name="Google Shape;259;p1">
            <a:extLst>
              <a:ext uri="{FF2B5EF4-FFF2-40B4-BE49-F238E27FC236}">
                <a16:creationId xmlns:a16="http://schemas.microsoft.com/office/drawing/2014/main" id="{9EED22BA-78A4-4BF0-9E01-4E431325329D}"/>
              </a:ext>
            </a:extLst>
          </p:cNvPr>
          <p:cNvCxnSpPr>
            <a:cxnSpLocks/>
            <a:stCxn id="177" idx="3"/>
            <a:endCxn id="203" idx="1"/>
          </p:cNvCxnSpPr>
          <p:nvPr/>
        </p:nvCxnSpPr>
        <p:spPr>
          <a:xfrm flipV="1">
            <a:off x="4775886" y="2482759"/>
            <a:ext cx="354412" cy="904013"/>
          </a:xfrm>
          <a:prstGeom prst="straightConnector1">
            <a:avLst/>
          </a:prstGeom>
          <a:noFill/>
          <a:ln w="9525" cap="flat" cmpd="sng">
            <a:solidFill>
              <a:schemeClr val="bg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23" name="Google Shape;259;p1">
            <a:extLst>
              <a:ext uri="{FF2B5EF4-FFF2-40B4-BE49-F238E27FC236}">
                <a16:creationId xmlns:a16="http://schemas.microsoft.com/office/drawing/2014/main" id="{95E60D70-61D7-41E4-9E0E-B3C83B42656A}"/>
              </a:ext>
            </a:extLst>
          </p:cNvPr>
          <p:cNvCxnSpPr>
            <a:cxnSpLocks/>
            <a:stCxn id="81" idx="2"/>
            <a:endCxn id="140" idx="1"/>
          </p:cNvCxnSpPr>
          <p:nvPr/>
        </p:nvCxnSpPr>
        <p:spPr>
          <a:xfrm flipH="1">
            <a:off x="2307161" y="3922641"/>
            <a:ext cx="90285" cy="628436"/>
          </a:xfrm>
          <a:prstGeom prst="straightConnector1">
            <a:avLst/>
          </a:prstGeom>
          <a:noFill/>
          <a:ln w="9525" cap="flat" cmpd="sng">
            <a:solidFill>
              <a:schemeClr val="bg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24" name="Google Shape;259;p1">
            <a:extLst>
              <a:ext uri="{FF2B5EF4-FFF2-40B4-BE49-F238E27FC236}">
                <a16:creationId xmlns:a16="http://schemas.microsoft.com/office/drawing/2014/main" id="{C12E3157-6B9B-4035-87AA-8E38EC860DFD}"/>
              </a:ext>
            </a:extLst>
          </p:cNvPr>
          <p:cNvCxnSpPr>
            <a:cxnSpLocks/>
            <a:stCxn id="203" idx="2"/>
            <a:endCxn id="211" idx="0"/>
          </p:cNvCxnSpPr>
          <p:nvPr/>
        </p:nvCxnSpPr>
        <p:spPr>
          <a:xfrm>
            <a:off x="5719802" y="2996612"/>
            <a:ext cx="303295" cy="192233"/>
          </a:xfrm>
          <a:prstGeom prst="straightConnector1">
            <a:avLst/>
          </a:prstGeom>
          <a:noFill/>
          <a:ln w="9525" cap="flat" cmpd="sng">
            <a:solidFill>
              <a:schemeClr val="bg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25" name="Google Shape;259;p1">
            <a:extLst>
              <a:ext uri="{FF2B5EF4-FFF2-40B4-BE49-F238E27FC236}">
                <a16:creationId xmlns:a16="http://schemas.microsoft.com/office/drawing/2014/main" id="{E16DB71B-549D-497E-A5A9-7575A561F6D9}"/>
              </a:ext>
            </a:extLst>
          </p:cNvPr>
          <p:cNvCxnSpPr>
            <a:cxnSpLocks/>
            <a:stCxn id="177" idx="0"/>
            <a:endCxn id="182" idx="2"/>
          </p:cNvCxnSpPr>
          <p:nvPr/>
        </p:nvCxnSpPr>
        <p:spPr>
          <a:xfrm flipH="1" flipV="1">
            <a:off x="3024556" y="2078834"/>
            <a:ext cx="1161827" cy="794085"/>
          </a:xfrm>
          <a:prstGeom prst="straightConnector1">
            <a:avLst/>
          </a:prstGeom>
          <a:noFill/>
          <a:ln w="9525" cap="flat" cmpd="sng">
            <a:solidFill>
              <a:schemeClr val="bg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26" name="Google Shape;259;p1">
            <a:extLst>
              <a:ext uri="{FF2B5EF4-FFF2-40B4-BE49-F238E27FC236}">
                <a16:creationId xmlns:a16="http://schemas.microsoft.com/office/drawing/2014/main" id="{CC8D5A0B-611E-42C2-8226-617CB009D628}"/>
              </a:ext>
            </a:extLst>
          </p:cNvPr>
          <p:cNvCxnSpPr>
            <a:cxnSpLocks/>
            <a:stCxn id="211" idx="3"/>
            <a:endCxn id="208" idx="2"/>
          </p:cNvCxnSpPr>
          <p:nvPr/>
        </p:nvCxnSpPr>
        <p:spPr>
          <a:xfrm flipV="1">
            <a:off x="6672611" y="3132940"/>
            <a:ext cx="1206495" cy="712424"/>
          </a:xfrm>
          <a:prstGeom prst="straightConnector1">
            <a:avLst/>
          </a:prstGeom>
          <a:noFill/>
          <a:ln w="9525" cap="flat" cmpd="sng">
            <a:solidFill>
              <a:schemeClr val="bg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227" name="Google Shape;148;p1">
            <a:extLst>
              <a:ext uri="{FF2B5EF4-FFF2-40B4-BE49-F238E27FC236}">
                <a16:creationId xmlns:a16="http://schemas.microsoft.com/office/drawing/2014/main" id="{6BE0F980-1E72-448F-9DC6-9EAE4A07AEB8}"/>
              </a:ext>
            </a:extLst>
          </p:cNvPr>
          <p:cNvSpPr/>
          <p:nvPr/>
        </p:nvSpPr>
        <p:spPr>
          <a:xfrm>
            <a:off x="4918572" y="4566177"/>
            <a:ext cx="926235" cy="338312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chemeClr val="bg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Update budget</a:t>
            </a:r>
            <a:endParaRPr sz="2400" dirty="0">
              <a:solidFill>
                <a:schemeClr val="bg1"/>
              </a:solidFill>
            </a:endParaRPr>
          </a:p>
        </p:txBody>
      </p:sp>
      <p:cxnSp>
        <p:nvCxnSpPr>
          <p:cNvPr id="228" name="Google Shape;152;p1">
            <a:extLst>
              <a:ext uri="{FF2B5EF4-FFF2-40B4-BE49-F238E27FC236}">
                <a16:creationId xmlns:a16="http://schemas.microsoft.com/office/drawing/2014/main" id="{8715699F-E67D-451B-ACCF-AD92DBBF9B0A}"/>
              </a:ext>
            </a:extLst>
          </p:cNvPr>
          <p:cNvCxnSpPr>
            <a:cxnSpLocks/>
            <a:stCxn id="227" idx="3"/>
            <a:endCxn id="175" idx="2"/>
          </p:cNvCxnSpPr>
          <p:nvPr/>
        </p:nvCxnSpPr>
        <p:spPr>
          <a:xfrm>
            <a:off x="5844807" y="4735333"/>
            <a:ext cx="326823" cy="99914"/>
          </a:xfrm>
          <a:prstGeom prst="straightConnector1">
            <a:avLst/>
          </a:prstGeom>
          <a:noFill/>
          <a:ln w="9525" cap="flat" cmpd="sng">
            <a:solidFill>
              <a:schemeClr val="bg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13659280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3B7D280-4B3C-4C10-93AF-B676A4A032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17764" y="-71308"/>
            <a:ext cx="3818709" cy="838800"/>
          </a:xfrm>
        </p:spPr>
        <p:txBody>
          <a:bodyPr/>
          <a:lstStyle/>
          <a:p>
            <a:r>
              <a:rPr lang="en-US" sz="4800" dirty="0"/>
              <a:t>RMP Table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831AFD4-2047-471B-BD0D-5CEEF0F46F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4922559"/>
              </p:ext>
            </p:extLst>
          </p:nvPr>
        </p:nvGraphicFramePr>
        <p:xfrm>
          <a:off x="0" y="903288"/>
          <a:ext cx="9144000" cy="424021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567545">
                  <a:extLst>
                    <a:ext uri="{9D8B030D-6E8A-4147-A177-3AD203B41FA5}">
                      <a16:colId xmlns:a16="http://schemas.microsoft.com/office/drawing/2014/main" val="375593298"/>
                    </a:ext>
                  </a:extLst>
                </a:gridCol>
                <a:gridCol w="5576455">
                  <a:extLst>
                    <a:ext uri="{9D8B030D-6E8A-4147-A177-3AD203B41FA5}">
                      <a16:colId xmlns:a16="http://schemas.microsoft.com/office/drawing/2014/main" val="671906279"/>
                    </a:ext>
                  </a:extLst>
                </a:gridCol>
              </a:tblGrid>
              <a:tr h="17622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Flow step</a:t>
                      </a:r>
                      <a:endParaRPr lang="en-US" sz="1000" b="1" i="0" u="none" strike="noStrike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52" marR="1552" marT="155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Details</a:t>
                      </a:r>
                      <a:endParaRPr lang="en-US" sz="1000" b="1" i="0" u="none" strike="noStrike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52" marR="1552" marT="1552" marB="0" anchor="ctr"/>
                </a:tc>
                <a:extLst>
                  <a:ext uri="{0D108BD9-81ED-4DB2-BD59-A6C34878D82A}">
                    <a16:rowId xmlns:a16="http://schemas.microsoft.com/office/drawing/2014/main" val="3034902592"/>
                  </a:ext>
                </a:extLst>
              </a:tr>
              <a:tr h="163449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Submit potential risks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52" marR="1552" marT="155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Employee or PM must submit potential risk for PM's consideration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52" marR="1552" marT="1552" marB="0" anchor="ctr"/>
                </a:tc>
                <a:extLst>
                  <a:ext uri="{0D108BD9-81ED-4DB2-BD59-A6C34878D82A}">
                    <a16:rowId xmlns:a16="http://schemas.microsoft.com/office/drawing/2014/main" val="2305963312"/>
                  </a:ext>
                </a:extLst>
              </a:tr>
              <a:tr h="163449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u="none" strike="noStrike">
                          <a:effectLst/>
                        </a:rPr>
                        <a:t>Project manager evaluation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52" marR="1552" marT="155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PM reviews risk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52" marR="1552" marT="1552" marB="0" anchor="ctr"/>
                </a:tc>
                <a:extLst>
                  <a:ext uri="{0D108BD9-81ED-4DB2-BD59-A6C34878D82A}">
                    <a16:rowId xmlns:a16="http://schemas.microsoft.com/office/drawing/2014/main" val="1170979585"/>
                  </a:ext>
                </a:extLst>
              </a:tr>
              <a:tr h="163449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u="none" strike="noStrike">
                          <a:effectLst/>
                        </a:rPr>
                        <a:t>Is it a risk?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52" marR="1552" marT="155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PM determines if the potential risk is an actual risk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52" marR="1552" marT="1552" marB="0" anchor="ctr"/>
                </a:tc>
                <a:extLst>
                  <a:ext uri="{0D108BD9-81ED-4DB2-BD59-A6C34878D82A}">
                    <a16:rowId xmlns:a16="http://schemas.microsoft.com/office/drawing/2014/main" val="2280512399"/>
                  </a:ext>
                </a:extLst>
              </a:tr>
              <a:tr h="163449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u="none" strike="noStrike">
                          <a:effectLst/>
                        </a:rPr>
                        <a:t>Disregard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52" marR="1552" marT="155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If the potential risk does not turn out to be a risk, disregard the concern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52" marR="1552" marT="1552" marB="0" anchor="ctr"/>
                </a:tc>
                <a:extLst>
                  <a:ext uri="{0D108BD9-81ED-4DB2-BD59-A6C34878D82A}">
                    <a16:rowId xmlns:a16="http://schemas.microsoft.com/office/drawing/2014/main" val="261966434"/>
                  </a:ext>
                </a:extLst>
              </a:tr>
              <a:tr h="163449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u="none" strike="noStrike">
                          <a:effectLst/>
                        </a:rPr>
                        <a:t>Put on RAID sheet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52" marR="1552" marT="155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If potential risk is real, write it down on the RAID sheet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52" marR="1552" marT="1552" marB="0" anchor="ctr"/>
                </a:tc>
                <a:extLst>
                  <a:ext uri="{0D108BD9-81ED-4DB2-BD59-A6C34878D82A}">
                    <a16:rowId xmlns:a16="http://schemas.microsoft.com/office/drawing/2014/main" val="3049196533"/>
                  </a:ext>
                </a:extLst>
              </a:tr>
              <a:tr h="163449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u="none" strike="noStrike">
                          <a:effectLst/>
                        </a:rPr>
                        <a:t>Evaluate risk threat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52" marR="1552" marT="155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Evaluate which level of risk (low, medium, high) the risk falls under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52" marR="1552" marT="1552" marB="0" anchor="ctr"/>
                </a:tc>
                <a:extLst>
                  <a:ext uri="{0D108BD9-81ED-4DB2-BD59-A6C34878D82A}">
                    <a16:rowId xmlns:a16="http://schemas.microsoft.com/office/drawing/2014/main" val="443831104"/>
                  </a:ext>
                </a:extLst>
              </a:tr>
              <a:tr h="163449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u="none" strike="noStrike">
                          <a:effectLst/>
                        </a:rPr>
                        <a:t>Assign risk to a task(s) or action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52" marR="1552" marT="155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Assign the risk to a specific item of work in the WBS or MPP schedule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52" marR="1552" marT="1552" marB="0" anchor="ctr"/>
                </a:tc>
                <a:extLst>
                  <a:ext uri="{0D108BD9-81ED-4DB2-BD59-A6C34878D82A}">
                    <a16:rowId xmlns:a16="http://schemas.microsoft.com/office/drawing/2014/main" val="787534209"/>
                  </a:ext>
                </a:extLst>
              </a:tr>
              <a:tr h="163449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u="none" strike="noStrike">
                          <a:effectLst/>
                        </a:rPr>
                        <a:t>What type of risk?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52" marR="1552" marT="155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Determine if the risk deals with the scope, budget, or schedule of the project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52" marR="1552" marT="1552" marB="0" anchor="ctr"/>
                </a:tc>
                <a:extLst>
                  <a:ext uri="{0D108BD9-81ED-4DB2-BD59-A6C34878D82A}">
                    <a16:rowId xmlns:a16="http://schemas.microsoft.com/office/drawing/2014/main" val="73654792"/>
                  </a:ext>
                </a:extLst>
              </a:tr>
              <a:tr h="163449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u="none" strike="noStrike">
                          <a:effectLst/>
                        </a:rPr>
                        <a:t>Does the risk originate from the client?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52" marR="1552" marT="155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If the risk deals with the scope, determine if this change in scope came from client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52" marR="1552" marT="1552" marB="0" anchor="ctr"/>
                </a:tc>
                <a:extLst>
                  <a:ext uri="{0D108BD9-81ED-4DB2-BD59-A6C34878D82A}">
                    <a16:rowId xmlns:a16="http://schemas.microsoft.com/office/drawing/2014/main" val="2009452816"/>
                  </a:ext>
                </a:extLst>
              </a:tr>
              <a:tr h="315783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u="none" strike="noStrike" dirty="0">
                          <a:effectLst/>
                        </a:rPr>
                        <a:t>Take task(s) out of schedule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52" marR="1552" marT="155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 dirty="0">
                          <a:effectLst/>
                        </a:rPr>
                        <a:t>If the scope risk did not come from the employee, then it is not in the SoW, therefore do not continue working on it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52" marR="1552" marT="1552" marB="0" anchor="ctr"/>
                </a:tc>
                <a:extLst>
                  <a:ext uri="{0D108BD9-81ED-4DB2-BD59-A6C34878D82A}">
                    <a16:rowId xmlns:a16="http://schemas.microsoft.com/office/drawing/2014/main" val="1136153517"/>
                  </a:ext>
                </a:extLst>
              </a:tr>
              <a:tr h="163449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u="none" strike="noStrike">
                          <a:effectLst/>
                        </a:rPr>
                        <a:t>Have client submit formal change request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52" marR="1552" marT="155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If the scope risk came from the client, have them submit a change request so the project can be renegoiated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52" marR="1552" marT="1552" marB="0" anchor="ctr"/>
                </a:tc>
                <a:extLst>
                  <a:ext uri="{0D108BD9-81ED-4DB2-BD59-A6C34878D82A}">
                    <a16:rowId xmlns:a16="http://schemas.microsoft.com/office/drawing/2014/main" val="433916603"/>
                  </a:ext>
                </a:extLst>
              </a:tr>
              <a:tr h="315783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u="none" strike="noStrike">
                          <a:effectLst/>
                        </a:rPr>
                        <a:t>Set up meeting with appropriate team leads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52" marR="1552" marT="155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 dirty="0">
                          <a:effectLst/>
                        </a:rPr>
                        <a:t>If a risk is posed to either the budget or schedule, set up a meeting with the team lead in which phase the risk may impact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52" marR="1552" marT="1552" marB="0" anchor="ctr"/>
                </a:tc>
                <a:extLst>
                  <a:ext uri="{0D108BD9-81ED-4DB2-BD59-A6C34878D82A}">
                    <a16:rowId xmlns:a16="http://schemas.microsoft.com/office/drawing/2014/main" val="4071437957"/>
                  </a:ext>
                </a:extLst>
              </a:tr>
              <a:tr h="163449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u="none" strike="noStrike">
                          <a:effectLst/>
                        </a:rPr>
                        <a:t>Determine severity of impact to schedule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52" marR="1552" marT="155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</a:rPr>
                        <a:t>With the team lead, come up with a way of quantifying  the risk severity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52" marR="1552" marT="1552" marB="0" anchor="ctr"/>
                </a:tc>
                <a:extLst>
                  <a:ext uri="{0D108BD9-81ED-4DB2-BD59-A6C34878D82A}">
                    <a16:rowId xmlns:a16="http://schemas.microsoft.com/office/drawing/2014/main" val="1193740417"/>
                  </a:ext>
                </a:extLst>
              </a:tr>
              <a:tr h="163449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u="none" strike="noStrike">
                          <a:effectLst/>
                        </a:rPr>
                        <a:t>Is it on the critical path?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52" marR="1552" marT="155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If the risk impacts the schedule, determine if the risk imapcts the critical path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52" marR="1552" marT="1552" marB="0" anchor="ctr"/>
                </a:tc>
                <a:extLst>
                  <a:ext uri="{0D108BD9-81ED-4DB2-BD59-A6C34878D82A}">
                    <a16:rowId xmlns:a16="http://schemas.microsoft.com/office/drawing/2014/main" val="4186943997"/>
                  </a:ext>
                </a:extLst>
              </a:tr>
              <a:tr h="163449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u="none" strike="noStrike">
                          <a:effectLst/>
                        </a:rPr>
                        <a:t>Meet with responsible employee(s) and hand-off employee(s) to discuss risk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52" marR="1552" marT="155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If on the critical path, meet with the employees working on the task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52" marR="1552" marT="1552" marB="0" anchor="ctr"/>
                </a:tc>
                <a:extLst>
                  <a:ext uri="{0D108BD9-81ED-4DB2-BD59-A6C34878D82A}">
                    <a16:rowId xmlns:a16="http://schemas.microsoft.com/office/drawing/2014/main" val="153181485"/>
                  </a:ext>
                </a:extLst>
              </a:tr>
              <a:tr h="163449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u="none" strike="noStrike">
                          <a:effectLst/>
                        </a:rPr>
                        <a:t>Is there enough slack to compensate?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52" marR="1552" marT="155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If the task is not on critical path, determine if the provided slack is enough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52" marR="1552" marT="1552" marB="0" anchor="ctr"/>
                </a:tc>
                <a:extLst>
                  <a:ext uri="{0D108BD9-81ED-4DB2-BD59-A6C34878D82A}">
                    <a16:rowId xmlns:a16="http://schemas.microsoft.com/office/drawing/2014/main" val="2464618159"/>
                  </a:ext>
                </a:extLst>
              </a:tr>
              <a:tr h="163449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u="none" strike="noStrike">
                          <a:effectLst/>
                        </a:rPr>
                        <a:t>Monitor task progression to ensure it does not fall behind schedule further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52" marR="1552" marT="155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If enough slack is provided, keep an eye on risk to make sure it does not become an issue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52" marR="1552" marT="1552" marB="0" anchor="ctr"/>
                </a:tc>
                <a:extLst>
                  <a:ext uri="{0D108BD9-81ED-4DB2-BD59-A6C34878D82A}">
                    <a16:rowId xmlns:a16="http://schemas.microsoft.com/office/drawing/2014/main" val="1161095835"/>
                  </a:ext>
                </a:extLst>
              </a:tr>
              <a:tr h="163449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u="none" strike="noStrike">
                          <a:effectLst/>
                        </a:rPr>
                        <a:t>Can the task be laddered  enough to ensure dependencies do not run late?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52" marR="1552" marT="155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If the task is on critical path, can the tasks be laddered so dependencies are not impacted as much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52" marR="1552" marT="1552" marB="0" anchor="ctr"/>
                </a:tc>
                <a:extLst>
                  <a:ext uri="{0D108BD9-81ED-4DB2-BD59-A6C34878D82A}">
                    <a16:rowId xmlns:a16="http://schemas.microsoft.com/office/drawing/2014/main" val="4180475918"/>
                  </a:ext>
                </a:extLst>
              </a:tr>
              <a:tr h="163449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u="none" strike="noStrike">
                          <a:effectLst/>
                        </a:rPr>
                        <a:t>Ladder task deliverables so that dependencies start early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52" marR="1552" marT="155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If it can be laddered, ladder the activity.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52" marR="1552" marT="1552" marB="0" anchor="ctr"/>
                </a:tc>
                <a:extLst>
                  <a:ext uri="{0D108BD9-81ED-4DB2-BD59-A6C34878D82A}">
                    <a16:rowId xmlns:a16="http://schemas.microsoft.com/office/drawing/2014/main" val="2832214462"/>
                  </a:ext>
                </a:extLst>
              </a:tr>
              <a:tr h="163449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u="none" strike="noStrike">
                          <a:effectLst/>
                        </a:rPr>
                        <a:t>What is lacking to cause task to run late?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52" marR="1552" marT="155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Determine what is causing the task to run late (supplies or time)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52" marR="1552" marT="1552" marB="0" anchor="ctr"/>
                </a:tc>
                <a:extLst>
                  <a:ext uri="{0D108BD9-81ED-4DB2-BD59-A6C34878D82A}">
                    <a16:rowId xmlns:a16="http://schemas.microsoft.com/office/drawing/2014/main" val="4081725153"/>
                  </a:ext>
                </a:extLst>
              </a:tr>
              <a:tr h="163449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u="none" strike="noStrike">
                          <a:effectLst/>
                        </a:rPr>
                        <a:t>Are you able to secure required resources?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52" marR="1552" marT="155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Determine if resource acquisition is possible to help expedite the task at hand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52" marR="1552" marT="1552" marB="0" anchor="ctr"/>
                </a:tc>
                <a:extLst>
                  <a:ext uri="{0D108BD9-81ED-4DB2-BD59-A6C34878D82A}">
                    <a16:rowId xmlns:a16="http://schemas.microsoft.com/office/drawing/2014/main" val="1070617650"/>
                  </a:ext>
                </a:extLst>
              </a:tr>
              <a:tr h="163449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u="none" strike="noStrike">
                          <a:effectLst/>
                        </a:rPr>
                        <a:t>Put in order for required resources and deliver when ready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52" marR="1552" marT="155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If the PM can get resources to remove risk, do so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52" marR="1552" marT="1552" marB="0" anchor="ctr"/>
                </a:tc>
                <a:extLst>
                  <a:ext uri="{0D108BD9-81ED-4DB2-BD59-A6C34878D82A}">
                    <a16:rowId xmlns:a16="http://schemas.microsoft.com/office/drawing/2014/main" val="2647200029"/>
                  </a:ext>
                </a:extLst>
              </a:tr>
              <a:tr h="163449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u="none" strike="noStrike">
                          <a:effectLst/>
                        </a:rPr>
                        <a:t>Is/are  employee(s) willing to work overtime or weekends?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52" marR="1552" marT="155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</a:rPr>
                        <a:t>If risk is associated with time, determine if employees will work more (overtime) to compensate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52" marR="1552" marT="1552" marB="0" anchor="ctr"/>
                </a:tc>
                <a:extLst>
                  <a:ext uri="{0D108BD9-81ED-4DB2-BD59-A6C34878D82A}">
                    <a16:rowId xmlns:a16="http://schemas.microsoft.com/office/drawing/2014/main" val="23893264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493060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3B7D280-4B3C-4C10-93AF-B676A4A032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17764" y="-71308"/>
            <a:ext cx="3818709" cy="838800"/>
          </a:xfrm>
        </p:spPr>
        <p:txBody>
          <a:bodyPr/>
          <a:lstStyle/>
          <a:p>
            <a:r>
              <a:rPr lang="en-US" sz="4800" dirty="0"/>
              <a:t>RMP Table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1F33B7C-215A-4D55-AED2-594E9CB097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8953581"/>
              </p:ext>
            </p:extLst>
          </p:nvPr>
        </p:nvGraphicFramePr>
        <p:xfrm>
          <a:off x="0" y="688543"/>
          <a:ext cx="9144000" cy="436108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669632">
                  <a:extLst>
                    <a:ext uri="{9D8B030D-6E8A-4147-A177-3AD203B41FA5}">
                      <a16:colId xmlns:a16="http://schemas.microsoft.com/office/drawing/2014/main" val="2481060617"/>
                    </a:ext>
                  </a:extLst>
                </a:gridCol>
                <a:gridCol w="5474368">
                  <a:extLst>
                    <a:ext uri="{9D8B030D-6E8A-4147-A177-3AD203B41FA5}">
                      <a16:colId xmlns:a16="http://schemas.microsoft.com/office/drawing/2014/main" val="4149930735"/>
                    </a:ext>
                  </a:extLst>
                </a:gridCol>
              </a:tblGrid>
              <a:tr h="169608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700" u="none" strike="noStrike">
                          <a:effectLst/>
                        </a:rPr>
                        <a:t>Have employee(s) work overtime/weekends until caught up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52" marR="1452" marT="145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If employees are willing to work more (overtime), have them work extra hours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452" marR="1452" marT="1452" marB="0" anchor="ctr"/>
                </a:tc>
                <a:extLst>
                  <a:ext uri="{0D108BD9-81ED-4DB2-BD59-A6C34878D82A}">
                    <a16:rowId xmlns:a16="http://schemas.microsoft.com/office/drawing/2014/main" val="2059655142"/>
                  </a:ext>
                </a:extLst>
              </a:tr>
              <a:tr h="169608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700" u="none" strike="noStrike">
                          <a:effectLst/>
                        </a:rPr>
                        <a:t>Are internal employees able to help with workload?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52" marR="1452" marT="145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If employees are not willing to work extra, determine if there are more employees on the project that are able to help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452" marR="1452" marT="1452" marB="0" anchor="ctr"/>
                </a:tc>
                <a:extLst>
                  <a:ext uri="{0D108BD9-81ED-4DB2-BD59-A6C34878D82A}">
                    <a16:rowId xmlns:a16="http://schemas.microsoft.com/office/drawing/2014/main" val="3544967591"/>
                  </a:ext>
                </a:extLst>
              </a:tr>
              <a:tr h="169608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700" u="none" strike="noStrike">
                          <a:effectLst/>
                        </a:rPr>
                        <a:t>Reorganize employees to ensure risk does not become issue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452" marR="1452" marT="145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If there are employees on the project able to help, send them to work on the risk task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52" marR="1452" marT="1452" marB="0" anchor="ctr"/>
                </a:tc>
                <a:extLst>
                  <a:ext uri="{0D108BD9-81ED-4DB2-BD59-A6C34878D82A}">
                    <a16:rowId xmlns:a16="http://schemas.microsoft.com/office/drawing/2014/main" val="920404109"/>
                  </a:ext>
                </a:extLst>
              </a:tr>
              <a:tr h="169608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700" u="none" strike="noStrike">
                          <a:effectLst/>
                        </a:rPr>
                        <a:t>Can a subcontractor be hired to expedite work?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52" marR="1452" marT="145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If there are no employees able to help work on risk task, determine if hiring a subcontractor will correct the risk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52" marR="1452" marT="1452" marB="0" anchor="ctr"/>
                </a:tc>
                <a:extLst>
                  <a:ext uri="{0D108BD9-81ED-4DB2-BD59-A6C34878D82A}">
                    <a16:rowId xmlns:a16="http://schemas.microsoft.com/office/drawing/2014/main" val="4161536044"/>
                  </a:ext>
                </a:extLst>
              </a:tr>
              <a:tr h="169608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700" u="none" strike="noStrike">
                          <a:effectLst/>
                        </a:rPr>
                        <a:t>Meet with appropriate team lead to explain situation.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52" marR="1452" marT="145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If a subcontractor can be hired, first meet with team leads to explain situation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452" marR="1452" marT="1452" marB="0" anchor="ctr"/>
                </a:tc>
                <a:extLst>
                  <a:ext uri="{0D108BD9-81ED-4DB2-BD59-A6C34878D82A}">
                    <a16:rowId xmlns:a16="http://schemas.microsoft.com/office/drawing/2014/main" val="3529500746"/>
                  </a:ext>
                </a:extLst>
              </a:tr>
              <a:tr h="169608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700" u="none" strike="noStrike">
                          <a:effectLst/>
                        </a:rPr>
                        <a:t>Hire subcontractor and update budget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52" marR="1452" marT="145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Hire a subcontractor and report budget changes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52" marR="1452" marT="1452" marB="0" anchor="ctr"/>
                </a:tc>
                <a:extLst>
                  <a:ext uri="{0D108BD9-81ED-4DB2-BD59-A6C34878D82A}">
                    <a16:rowId xmlns:a16="http://schemas.microsoft.com/office/drawing/2014/main" val="1647936546"/>
                  </a:ext>
                </a:extLst>
              </a:tr>
              <a:tr h="169608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700" u="none" strike="noStrike">
                          <a:effectLst/>
                        </a:rPr>
                        <a:t>Hold meeting with team leads explaining impact to schedule and brainstorm ways to solve issue in other project phases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52" marR="1452" marT="145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If you cannot hire a subcontractor, meet with all the project phase team leads to come up with a solution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52" marR="1452" marT="1452" marB="0" anchor="ctr"/>
                </a:tc>
                <a:extLst>
                  <a:ext uri="{0D108BD9-81ED-4DB2-BD59-A6C34878D82A}">
                    <a16:rowId xmlns:a16="http://schemas.microsoft.com/office/drawing/2014/main" val="2811587182"/>
                  </a:ext>
                </a:extLst>
              </a:tr>
              <a:tr h="169608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700" u="none" strike="noStrike">
                          <a:effectLst/>
                        </a:rPr>
                        <a:t>Contact appointed supervisor to explain situation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52" marR="1452" marT="145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PM should contact their boss to report the situation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52" marR="1452" marT="1452" marB="0" anchor="ctr"/>
                </a:tc>
                <a:extLst>
                  <a:ext uri="{0D108BD9-81ED-4DB2-BD59-A6C34878D82A}">
                    <a16:rowId xmlns:a16="http://schemas.microsoft.com/office/drawing/2014/main" val="1901325778"/>
                  </a:ext>
                </a:extLst>
              </a:tr>
              <a:tr h="169608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700" u="none" strike="noStrike">
                          <a:effectLst/>
                        </a:rPr>
                        <a:t>Set up meeting with appropriate team leads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52" marR="1452" marT="145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If the risk is associated with the budget, meet up with appropriate team lead impacted by risk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452" marR="1452" marT="1452" marB="0" anchor="ctr"/>
                </a:tc>
                <a:extLst>
                  <a:ext uri="{0D108BD9-81ED-4DB2-BD59-A6C34878D82A}">
                    <a16:rowId xmlns:a16="http://schemas.microsoft.com/office/drawing/2014/main" val="3869000421"/>
                  </a:ext>
                </a:extLst>
              </a:tr>
              <a:tr h="169608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700" u="none" strike="noStrike">
                          <a:effectLst/>
                        </a:rPr>
                        <a:t>Determine severity of impact on budget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52" marR="1452" marT="145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Determine the risk's impact on the project budget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52" marR="1452" marT="1452" marB="0" anchor="ctr"/>
                </a:tc>
                <a:extLst>
                  <a:ext uri="{0D108BD9-81ED-4DB2-BD59-A6C34878D82A}">
                    <a16:rowId xmlns:a16="http://schemas.microsoft.com/office/drawing/2014/main" val="3874936447"/>
                  </a:ext>
                </a:extLst>
              </a:tr>
              <a:tr h="169608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700" u="none" strike="noStrike">
                          <a:effectLst/>
                        </a:rPr>
                        <a:t>Will the risk make cash flow negative?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52" marR="1452" marT="145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Determine if the risk makes the cash flow of the project run into the negatives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52" marR="1452" marT="1452" marB="0" anchor="ctr"/>
                </a:tc>
                <a:extLst>
                  <a:ext uri="{0D108BD9-81ED-4DB2-BD59-A6C34878D82A}">
                    <a16:rowId xmlns:a16="http://schemas.microsoft.com/office/drawing/2014/main" val="3412829750"/>
                  </a:ext>
                </a:extLst>
              </a:tr>
              <a:tr h="169608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700" u="none" strike="noStrike">
                          <a:effectLst/>
                        </a:rPr>
                        <a:t>Update budget appropriately and monitor risk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52" marR="1452" marT="145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If the risk does not make cash flow negative, update the budget according to risk cost and monitor it so it does not get too severe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452" marR="1452" marT="1452" marB="0" anchor="ctr"/>
                </a:tc>
                <a:extLst>
                  <a:ext uri="{0D108BD9-81ED-4DB2-BD59-A6C34878D82A}">
                    <a16:rowId xmlns:a16="http://schemas.microsoft.com/office/drawing/2014/main" val="4054597649"/>
                  </a:ext>
                </a:extLst>
              </a:tr>
              <a:tr h="169608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700" u="none" strike="noStrike">
                          <a:effectLst/>
                        </a:rPr>
                        <a:t>Are reserve funds available?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52" marR="1452" marT="145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If the cash flow becomes negative, are there reserved funds you can use to combat the risk?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452" marR="1452" marT="1452" marB="0" anchor="ctr"/>
                </a:tc>
                <a:extLst>
                  <a:ext uri="{0D108BD9-81ED-4DB2-BD59-A6C34878D82A}">
                    <a16:rowId xmlns:a16="http://schemas.microsoft.com/office/drawing/2014/main" val="2226201560"/>
                  </a:ext>
                </a:extLst>
              </a:tr>
              <a:tr h="169608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700" u="none" strike="noStrike" dirty="0">
                          <a:effectLst/>
                        </a:rPr>
                        <a:t>Pull money from reserves to cover costs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52" marR="1452" marT="145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If reserve funds are available, pull money from reserve to deal with risk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452" marR="1452" marT="1452" marB="0" anchor="ctr"/>
                </a:tc>
                <a:extLst>
                  <a:ext uri="{0D108BD9-81ED-4DB2-BD59-A6C34878D82A}">
                    <a16:rowId xmlns:a16="http://schemas.microsoft.com/office/drawing/2014/main" val="3219614576"/>
                  </a:ext>
                </a:extLst>
              </a:tr>
              <a:tr h="169608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700" u="none" strike="noStrike">
                          <a:effectLst/>
                        </a:rPr>
                        <a:t>Update budget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52" marR="1452" marT="145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Update the budget to reflect the risk's impact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52" marR="1452" marT="1452" marB="0" anchor="ctr"/>
                </a:tc>
                <a:extLst>
                  <a:ext uri="{0D108BD9-81ED-4DB2-BD59-A6C34878D82A}">
                    <a16:rowId xmlns:a16="http://schemas.microsoft.com/office/drawing/2014/main" val="252142206"/>
                  </a:ext>
                </a:extLst>
              </a:tr>
              <a:tr h="169608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700" u="none" strike="noStrike">
                          <a:effectLst/>
                        </a:rPr>
                        <a:t>What is the risk coming from?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52" marR="1452" marT="145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If there are no reserve funds, determine if risk is coming from supplies or tasks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52" marR="1452" marT="1452" marB="0" anchor="ctr"/>
                </a:tc>
                <a:extLst>
                  <a:ext uri="{0D108BD9-81ED-4DB2-BD59-A6C34878D82A}">
                    <a16:rowId xmlns:a16="http://schemas.microsoft.com/office/drawing/2014/main" val="1412210061"/>
                  </a:ext>
                </a:extLst>
              </a:tr>
              <a:tr h="169608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700" u="none" strike="noStrike">
                          <a:effectLst/>
                        </a:rPr>
                        <a:t>Can you negotiate an acceptable price?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52" marR="1452" marT="145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If risk is coming from supplies, is it possible to get a bargain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52" marR="1452" marT="1452" marB="0" anchor="ctr"/>
                </a:tc>
                <a:extLst>
                  <a:ext uri="{0D108BD9-81ED-4DB2-BD59-A6C34878D82A}">
                    <a16:rowId xmlns:a16="http://schemas.microsoft.com/office/drawing/2014/main" val="3067756062"/>
                  </a:ext>
                </a:extLst>
              </a:tr>
              <a:tr h="169608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700" u="none" strike="noStrike">
                          <a:effectLst/>
                        </a:rPr>
                        <a:t>Get updated price and update project budget accordingly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52" marR="1452" marT="145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If you can get a bargain, take deal and update budget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52" marR="1452" marT="1452" marB="0" anchor="ctr"/>
                </a:tc>
                <a:extLst>
                  <a:ext uri="{0D108BD9-81ED-4DB2-BD59-A6C34878D82A}">
                    <a16:rowId xmlns:a16="http://schemas.microsoft.com/office/drawing/2014/main" val="2489411163"/>
                  </a:ext>
                </a:extLst>
              </a:tr>
              <a:tr h="169608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700" u="none" strike="noStrike">
                          <a:effectLst/>
                        </a:rPr>
                        <a:t>Are there cheaper alternatives?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52" marR="1452" marT="145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If a bargain cannot be negotiated, are the other supplies that are cheaper to purchase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452" marR="1452" marT="1452" marB="0" anchor="ctr"/>
                </a:tc>
                <a:extLst>
                  <a:ext uri="{0D108BD9-81ED-4DB2-BD59-A6C34878D82A}">
                    <a16:rowId xmlns:a16="http://schemas.microsoft.com/office/drawing/2014/main" val="1057547199"/>
                  </a:ext>
                </a:extLst>
              </a:tr>
              <a:tr h="169608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700" u="none" strike="noStrike">
                          <a:effectLst/>
                        </a:rPr>
                        <a:t>Order from new supplier and update budget accordingly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52" marR="1452" marT="145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If cheaper supplies exist, buy those instead and update budget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52" marR="1452" marT="1452" marB="0" anchor="ctr"/>
                </a:tc>
                <a:extLst>
                  <a:ext uri="{0D108BD9-81ED-4DB2-BD59-A6C34878D82A}">
                    <a16:rowId xmlns:a16="http://schemas.microsoft.com/office/drawing/2014/main" val="395610703"/>
                  </a:ext>
                </a:extLst>
              </a:tr>
              <a:tr h="169608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700" u="none" strike="noStrike">
                          <a:effectLst/>
                        </a:rPr>
                        <a:t>Discuss matter with appointed supervisor and come up with resolutions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52" marR="1452" marT="145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If no cheaper supplies exist, discuss the matter with PM's supervisor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452" marR="1452" marT="1452" marB="0" anchor="ctr"/>
                </a:tc>
                <a:extLst>
                  <a:ext uri="{0D108BD9-81ED-4DB2-BD59-A6C34878D82A}">
                    <a16:rowId xmlns:a16="http://schemas.microsoft.com/office/drawing/2014/main" val="650094125"/>
                  </a:ext>
                </a:extLst>
              </a:tr>
              <a:tr h="169608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700" u="none" strike="noStrike">
                          <a:effectLst/>
                        </a:rPr>
                        <a:t>Can the duration of the task(s) be reduced?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452" marR="1452" marT="145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If risk is coming from tasks, determine if overall duration of task can be reduced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52" marR="1452" marT="1452" marB="0" anchor="ctr"/>
                </a:tc>
                <a:extLst>
                  <a:ext uri="{0D108BD9-81ED-4DB2-BD59-A6C34878D82A}">
                    <a16:rowId xmlns:a16="http://schemas.microsoft.com/office/drawing/2014/main" val="624450494"/>
                  </a:ext>
                </a:extLst>
              </a:tr>
              <a:tr h="169608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700" u="none" strike="noStrike">
                          <a:effectLst/>
                        </a:rPr>
                        <a:t>Reduce duration of task to save on employee costs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52" marR="1452" marT="145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If the duration of the task can be reduced, reduce it as to save money on employee costs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52" marR="1452" marT="1452" marB="0" anchor="ctr"/>
                </a:tc>
                <a:extLst>
                  <a:ext uri="{0D108BD9-81ED-4DB2-BD59-A6C34878D82A}">
                    <a16:rowId xmlns:a16="http://schemas.microsoft.com/office/drawing/2014/main" val="2376342813"/>
                  </a:ext>
                </a:extLst>
              </a:tr>
              <a:tr h="169608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700" u="none" strike="noStrike">
                          <a:effectLst/>
                        </a:rPr>
                        <a:t>Can either predecessors or dependencies be reduced?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52" marR="1452" marT="145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If the task cannot be reduced, can either its dependent tasks or preceeding tasks be reduced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52" marR="1452" marT="1452" marB="0" anchor="ctr"/>
                </a:tc>
                <a:extLst>
                  <a:ext uri="{0D108BD9-81ED-4DB2-BD59-A6C34878D82A}">
                    <a16:rowId xmlns:a16="http://schemas.microsoft.com/office/drawing/2014/main" val="2568509906"/>
                  </a:ext>
                </a:extLst>
              </a:tr>
              <a:tr h="169608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700" u="none" strike="noStrike">
                          <a:effectLst/>
                        </a:rPr>
                        <a:t>Discuss matter with appointed supervisor and come up with resolutions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52" marR="1452" marT="145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 dirty="0">
                          <a:effectLst/>
                        </a:rPr>
                        <a:t>If neither preceding or dependent tasks can be reduced, discuss matter with PM's supervisor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452" marR="1452" marT="1452" marB="0" anchor="ctr"/>
                </a:tc>
                <a:extLst>
                  <a:ext uri="{0D108BD9-81ED-4DB2-BD59-A6C34878D82A}">
                    <a16:rowId xmlns:a16="http://schemas.microsoft.com/office/drawing/2014/main" val="6335497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152444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5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b="1"/>
              <a:t>Project Overview</a:t>
            </a:r>
            <a:endParaRPr sz="3500" b="1"/>
          </a:p>
        </p:txBody>
      </p:sp>
      <p:sp>
        <p:nvSpPr>
          <p:cNvPr id="106" name="Google Shape;106;p15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"/>
              <a:t>App that shows real-time map of UTD parking availability</a:t>
            </a:r>
            <a:endParaRPr/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"/>
              <a:t>Track open spaces via </a:t>
            </a:r>
            <a:r>
              <a:rPr lang="en" sz="1700"/>
              <a:t>car sensors and antennas at entrance of parking lot</a:t>
            </a:r>
            <a:endParaRPr sz="1700"/>
          </a:p>
          <a:p>
            <a:pPr marL="914400" lvl="1" indent="-3365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700"/>
              <a:buChar char="➢"/>
            </a:pPr>
            <a:r>
              <a:rPr lang="en" sz="1700"/>
              <a:t>Report number of cars in a lot to host system, then report to users</a:t>
            </a:r>
            <a:endParaRPr sz="1700"/>
          </a:p>
          <a:p>
            <a:pPr marL="457200" lvl="0" indent="-3365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700"/>
              <a:buChar char="❖"/>
            </a:pPr>
            <a:r>
              <a:rPr lang="en" sz="1700"/>
              <a:t>Track cars leaving parking lot</a:t>
            </a:r>
            <a:endParaRPr sz="1700"/>
          </a:p>
          <a:p>
            <a:pPr marL="457200" lvl="0" indent="-3365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700"/>
              <a:buChar char="❖"/>
            </a:pPr>
            <a:r>
              <a:rPr lang="en" sz="1700"/>
              <a:t>Detect which parking sticker cars have</a:t>
            </a:r>
            <a:endParaRPr sz="1700"/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"/>
              <a:t>Fix the UTD parking problem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6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b="1"/>
              <a:t>Business Value</a:t>
            </a:r>
            <a:endParaRPr sz="3500" b="1"/>
          </a:p>
        </p:txBody>
      </p:sp>
      <p:sp>
        <p:nvSpPr>
          <p:cNvPr id="112" name="Google Shape;112;p16"/>
          <p:cNvSpPr txBox="1">
            <a:spLocks noGrp="1"/>
          </p:cNvSpPr>
          <p:nvPr>
            <p:ph type="body" idx="1"/>
          </p:nvPr>
        </p:nvSpPr>
        <p:spPr>
          <a:xfrm>
            <a:off x="489325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83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200"/>
              <a:buChar char="❖"/>
            </a:pPr>
            <a:r>
              <a:rPr lang="en" sz="2200"/>
              <a:t>Save time and fuel</a:t>
            </a:r>
            <a:endParaRPr sz="2200"/>
          </a:p>
          <a:p>
            <a:pPr marL="457200" lvl="0" indent="-3683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200"/>
              <a:buChar char="❖"/>
            </a:pPr>
            <a:r>
              <a:rPr lang="en" sz="2200"/>
              <a:t>Less pollution</a:t>
            </a:r>
            <a:endParaRPr sz="2200"/>
          </a:p>
          <a:p>
            <a:pPr marL="457200" lvl="0" indent="-3683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200"/>
              <a:buChar char="❖"/>
            </a:pPr>
            <a:r>
              <a:rPr lang="en" sz="2200"/>
              <a:t>Increase end user satisfaction</a:t>
            </a:r>
            <a:endParaRPr sz="2200"/>
          </a:p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❖"/>
            </a:pPr>
            <a:r>
              <a:rPr lang="en" sz="2200"/>
              <a:t>Can charge a small fee</a:t>
            </a:r>
            <a:endParaRPr sz="2200"/>
          </a:p>
          <a:p>
            <a:pPr marL="91440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n" sz="1800"/>
              <a:t>$2 a per week</a:t>
            </a:r>
            <a:endParaRPr sz="18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7"/>
          <p:cNvSpPr txBox="1">
            <a:spLocks noGrp="1"/>
          </p:cNvSpPr>
          <p:nvPr>
            <p:ph type="title"/>
          </p:nvPr>
        </p:nvSpPr>
        <p:spPr>
          <a:xfrm>
            <a:off x="139575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b="1"/>
              <a:t>Why Us</a:t>
            </a:r>
            <a:endParaRPr sz="3500" b="1"/>
          </a:p>
        </p:txBody>
      </p:sp>
      <p:sp>
        <p:nvSpPr>
          <p:cNvPr id="118" name="Google Shape;118;p17"/>
          <p:cNvSpPr txBox="1">
            <a:spLocks noGrp="1"/>
          </p:cNvSpPr>
          <p:nvPr>
            <p:ph type="body" idx="1"/>
          </p:nvPr>
        </p:nvSpPr>
        <p:spPr>
          <a:xfrm>
            <a:off x="139575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"/>
              <a:t>We have the necessary technical skills</a:t>
            </a:r>
            <a:endParaRPr/>
          </a:p>
          <a:p>
            <a:pPr marL="914400" lvl="1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/>
              <a:t>Engineering and Computer Science majors</a:t>
            </a:r>
            <a:endParaRPr/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"/>
              <a:t>Motivated to fix a issue that affects us personally</a:t>
            </a:r>
            <a:endParaRPr/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"/>
              <a:t>Desire to improve the student experience</a:t>
            </a:r>
            <a:endParaRPr/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"/>
              <a:t>Knowledgeable of what the key issues are</a:t>
            </a:r>
            <a:endParaRPr/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"/>
              <a:t>Understand the potential that we can achieve with this service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8"/>
          <p:cNvSpPr txBox="1">
            <a:spLocks noGrp="1"/>
          </p:cNvSpPr>
          <p:nvPr>
            <p:ph type="title"/>
          </p:nvPr>
        </p:nvSpPr>
        <p:spPr>
          <a:xfrm>
            <a:off x="139575" y="134808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b="1"/>
              <a:t>Work Breakdown Structure</a:t>
            </a:r>
            <a:endParaRPr sz="3500" b="1"/>
          </a:p>
        </p:txBody>
      </p:sp>
      <p:sp>
        <p:nvSpPr>
          <p:cNvPr id="125" name="Google Shape;125;p18"/>
          <p:cNvSpPr txBox="1">
            <a:spLocks noGrp="1"/>
          </p:cNvSpPr>
          <p:nvPr>
            <p:ph type="body" idx="4294967295"/>
          </p:nvPr>
        </p:nvSpPr>
        <p:spPr>
          <a:xfrm>
            <a:off x="118078" y="984259"/>
            <a:ext cx="7089020" cy="178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83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Char char="❖"/>
            </a:pPr>
            <a:r>
              <a:rPr lang="en" sz="2400" dirty="0">
                <a:solidFill>
                  <a:srgbClr val="FFFFFF"/>
                </a:solidFill>
              </a:rPr>
              <a:t>Broken down into 5 stages of software lifecycle</a:t>
            </a:r>
            <a:endParaRPr sz="2400" dirty="0">
              <a:solidFill>
                <a:srgbClr val="FFFFFF"/>
              </a:solidFill>
            </a:endParaRPr>
          </a:p>
          <a:p>
            <a:pPr marL="914400" lvl="1" indent="-3492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Char char="➢"/>
            </a:pPr>
            <a:r>
              <a:rPr lang="en" sz="1800" dirty="0">
                <a:solidFill>
                  <a:srgbClr val="FFFFFF"/>
                </a:solidFill>
              </a:rPr>
              <a:t>Requirements, Design, Development, Testing, Deployment</a:t>
            </a:r>
            <a:endParaRPr sz="2000" dirty="0">
              <a:solidFill>
                <a:srgbClr val="FFFFFF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CB28E60-CC1E-48D3-905B-608BF6E7F7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078" y="3503154"/>
            <a:ext cx="6483927" cy="10891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6F98002-7A98-4ABB-8FD1-34DF5E845A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7098" y="0"/>
            <a:ext cx="1927271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9"/>
          <p:cNvSpPr txBox="1">
            <a:spLocks noGrp="1"/>
          </p:cNvSpPr>
          <p:nvPr>
            <p:ph type="title"/>
          </p:nvPr>
        </p:nvSpPr>
        <p:spPr>
          <a:xfrm>
            <a:off x="139575" y="7215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b="1"/>
              <a:t>WBS: Requirements</a:t>
            </a:r>
            <a:endParaRPr sz="3500" b="1"/>
          </a:p>
        </p:txBody>
      </p:sp>
      <p:sp>
        <p:nvSpPr>
          <p:cNvPr id="131" name="Google Shape;131;p19"/>
          <p:cNvSpPr txBox="1">
            <a:spLocks noGrp="1"/>
          </p:cNvSpPr>
          <p:nvPr>
            <p:ph type="body" idx="4294967295"/>
          </p:nvPr>
        </p:nvSpPr>
        <p:spPr>
          <a:xfrm>
            <a:off x="483825" y="679950"/>
            <a:ext cx="8520600" cy="25966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Char char="❖"/>
            </a:pPr>
            <a:r>
              <a:rPr lang="en-US" sz="2000" dirty="0">
                <a:solidFill>
                  <a:srgbClr val="FFFFFF"/>
                </a:solidFill>
              </a:rPr>
              <a:t>Mobile app</a:t>
            </a:r>
          </a:p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Char char="❖"/>
            </a:pPr>
            <a:r>
              <a:rPr lang="en-US" sz="2000" dirty="0">
                <a:solidFill>
                  <a:srgbClr val="FFFFFF"/>
                </a:solidFill>
              </a:rPr>
              <a:t>Web page</a:t>
            </a:r>
          </a:p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Char char="❖"/>
            </a:pPr>
            <a:r>
              <a:rPr lang="en-US" sz="2000" dirty="0">
                <a:solidFill>
                  <a:srgbClr val="FFFFFF"/>
                </a:solidFill>
              </a:rPr>
              <a:t>Server/back-end</a:t>
            </a:r>
          </a:p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Char char="❖"/>
            </a:pPr>
            <a:r>
              <a:rPr lang="en-US" sz="2000" dirty="0">
                <a:solidFill>
                  <a:srgbClr val="FFFFFF"/>
                </a:solidFill>
              </a:rPr>
              <a:t>Host computer system</a:t>
            </a:r>
          </a:p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Char char="❖"/>
            </a:pPr>
            <a:r>
              <a:rPr lang="en-US" sz="2000" dirty="0">
                <a:solidFill>
                  <a:srgbClr val="FFFFFF"/>
                </a:solidFill>
              </a:rPr>
              <a:t>UI/UX</a:t>
            </a:r>
            <a:br>
              <a:rPr lang="en-US" sz="2200" dirty="0">
                <a:solidFill>
                  <a:srgbClr val="FFFFFF"/>
                </a:solidFill>
              </a:rPr>
            </a:br>
            <a:endParaRPr lang="en-US" sz="2200" dirty="0">
              <a:solidFill>
                <a:srgbClr val="FFFFFF"/>
              </a:solidFill>
            </a:endParaRPr>
          </a:p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Char char="❖"/>
            </a:pPr>
            <a:r>
              <a:rPr lang="en-US" sz="2200" dirty="0">
                <a:solidFill>
                  <a:srgbClr val="FFFFFF"/>
                </a:solidFill>
              </a:rPr>
              <a:t>Get information about what the client wants out of the system</a:t>
            </a:r>
          </a:p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Char char="❖"/>
            </a:pPr>
            <a:r>
              <a:rPr lang="en-US" sz="2200" dirty="0">
                <a:solidFill>
                  <a:srgbClr val="FFFFFF"/>
                </a:solidFill>
              </a:rPr>
              <a:t>Broken down into functional areas</a:t>
            </a:r>
          </a:p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Char char="❖"/>
            </a:pPr>
            <a:endParaRPr lang="en-US" sz="22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30;p19">
            <a:extLst>
              <a:ext uri="{FF2B5EF4-FFF2-40B4-BE49-F238E27FC236}">
                <a16:creationId xmlns:a16="http://schemas.microsoft.com/office/drawing/2014/main" id="{3B9FF13A-781E-4956-ACAD-1D1AB1058A1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9575" y="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b="1"/>
              <a:t>WBS: Requirements</a:t>
            </a:r>
            <a:endParaRPr sz="3500" b="1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5EF908-4C40-4CD3-B05D-C096FCB997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575" y="701387"/>
            <a:ext cx="1016793" cy="11620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860DB28-031E-4837-A171-05F9E22EE6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0005" y="701388"/>
            <a:ext cx="1297686" cy="27569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9E7898C-F069-4581-BFDA-F9B7151167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7250" y="701388"/>
            <a:ext cx="1258780" cy="289411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D19CC66-9F26-4C36-8B2B-5D8CFC865E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3511" y="701387"/>
            <a:ext cx="1071223" cy="30841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40E93DB-48B5-4329-81ED-91F2593102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82215" y="701387"/>
            <a:ext cx="1241727" cy="335996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2BB805D-FD20-4F5A-B313-4CED63721CB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00554" y="701387"/>
            <a:ext cx="1413274" cy="207613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034EB52-F182-4D75-8BC1-6DE299B7E2C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90440" y="701387"/>
            <a:ext cx="1228299" cy="176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4401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0"/>
          <p:cNvSpPr txBox="1">
            <a:spLocks noGrp="1"/>
          </p:cNvSpPr>
          <p:nvPr>
            <p:ph type="title"/>
          </p:nvPr>
        </p:nvSpPr>
        <p:spPr>
          <a:xfrm>
            <a:off x="139575" y="120641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b="1"/>
              <a:t>WBS: Design</a:t>
            </a:r>
            <a:endParaRPr sz="3500" b="1"/>
          </a:p>
        </p:txBody>
      </p:sp>
      <p:sp>
        <p:nvSpPr>
          <p:cNvPr id="4" name="Google Shape;131;p19">
            <a:extLst>
              <a:ext uri="{FF2B5EF4-FFF2-40B4-BE49-F238E27FC236}">
                <a16:creationId xmlns:a16="http://schemas.microsoft.com/office/drawing/2014/main" id="{FEF5792D-6FE3-4C78-9E9D-30D73048AC3F}"/>
              </a:ext>
            </a:extLst>
          </p:cNvPr>
          <p:cNvSpPr txBox="1">
            <a:spLocks/>
          </p:cNvSpPr>
          <p:nvPr/>
        </p:nvSpPr>
        <p:spPr>
          <a:xfrm>
            <a:off x="360217" y="679950"/>
            <a:ext cx="8644207" cy="2596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-368300">
              <a:lnSpc>
                <a:spcPct val="150000"/>
              </a:lnSpc>
              <a:buClr>
                <a:srgbClr val="FFFFFF"/>
              </a:buClr>
              <a:buSzPts val="2200"/>
              <a:buFont typeface="Roboto"/>
              <a:buChar char="❖"/>
            </a:pPr>
            <a:r>
              <a:rPr lang="en-US" sz="2000" dirty="0">
                <a:solidFill>
                  <a:srgbClr val="FFFFFF"/>
                </a:solidFill>
              </a:rPr>
              <a:t>Host comp. system</a:t>
            </a:r>
          </a:p>
          <a:p>
            <a:pPr indent="-368300">
              <a:lnSpc>
                <a:spcPct val="150000"/>
              </a:lnSpc>
              <a:buClr>
                <a:srgbClr val="FFFFFF"/>
              </a:buClr>
              <a:buSzPts val="2200"/>
              <a:buFont typeface="Roboto"/>
              <a:buChar char="❖"/>
            </a:pPr>
            <a:r>
              <a:rPr lang="en-US" sz="2000" dirty="0">
                <a:solidFill>
                  <a:srgbClr val="FFFFFF"/>
                </a:solidFill>
              </a:rPr>
              <a:t>Mobile app</a:t>
            </a:r>
          </a:p>
          <a:p>
            <a:pPr indent="-368300">
              <a:lnSpc>
                <a:spcPct val="150000"/>
              </a:lnSpc>
              <a:buClr>
                <a:srgbClr val="FFFFFF"/>
              </a:buClr>
              <a:buSzPts val="2200"/>
              <a:buFont typeface="Roboto"/>
              <a:buChar char="❖"/>
            </a:pPr>
            <a:r>
              <a:rPr lang="en-US" sz="2000" dirty="0">
                <a:solidFill>
                  <a:srgbClr val="FFFFFF"/>
                </a:solidFill>
              </a:rPr>
              <a:t>UI/UX</a:t>
            </a:r>
          </a:p>
          <a:p>
            <a:pPr indent="-368300">
              <a:lnSpc>
                <a:spcPct val="150000"/>
              </a:lnSpc>
              <a:buClr>
                <a:srgbClr val="FFFFFF"/>
              </a:buClr>
              <a:buSzPts val="2200"/>
              <a:buFont typeface="Roboto"/>
              <a:buChar char="❖"/>
            </a:pPr>
            <a:r>
              <a:rPr lang="en-US" sz="2000" dirty="0">
                <a:solidFill>
                  <a:srgbClr val="FFFFFF"/>
                </a:solidFill>
              </a:rPr>
              <a:t>Server/back-end</a:t>
            </a:r>
          </a:p>
          <a:p>
            <a:pPr indent="-368300">
              <a:lnSpc>
                <a:spcPct val="150000"/>
              </a:lnSpc>
              <a:buClr>
                <a:srgbClr val="FFFFFF"/>
              </a:buClr>
              <a:buSzPts val="2200"/>
              <a:buFont typeface="Roboto"/>
              <a:buChar char="❖"/>
            </a:pPr>
            <a:r>
              <a:rPr lang="en-US" sz="2000" dirty="0">
                <a:solidFill>
                  <a:srgbClr val="FFFFFF"/>
                </a:solidFill>
              </a:rPr>
              <a:t>Web page</a:t>
            </a:r>
            <a:br>
              <a:rPr lang="en-US" sz="2400" dirty="0">
                <a:solidFill>
                  <a:srgbClr val="FFFFFF"/>
                </a:solidFill>
              </a:rPr>
            </a:br>
            <a:endParaRPr lang="en-US" sz="2400" dirty="0">
              <a:solidFill>
                <a:srgbClr val="FFFFFF"/>
              </a:solidFill>
            </a:endParaRPr>
          </a:p>
          <a:p>
            <a:pPr indent="-368300">
              <a:lnSpc>
                <a:spcPct val="150000"/>
              </a:lnSpc>
              <a:buClr>
                <a:srgbClr val="FFFFFF"/>
              </a:buClr>
              <a:buSzPts val="2200"/>
              <a:buFont typeface="Roboto"/>
              <a:buChar char="❖"/>
            </a:pPr>
            <a:r>
              <a:rPr lang="en-US" sz="2400" dirty="0">
                <a:solidFill>
                  <a:srgbClr val="FFFFFF"/>
                </a:solidFill>
              </a:rPr>
              <a:t>Design what is important to end users</a:t>
            </a:r>
          </a:p>
          <a:p>
            <a:pPr indent="-368300">
              <a:lnSpc>
                <a:spcPct val="150000"/>
              </a:lnSpc>
              <a:buClr>
                <a:srgbClr val="FFFFFF"/>
              </a:buClr>
              <a:buSzPts val="2200"/>
              <a:buFont typeface="Roboto"/>
              <a:buChar char="❖"/>
            </a:pPr>
            <a:r>
              <a:rPr lang="en-US" sz="2400" dirty="0">
                <a:solidFill>
                  <a:srgbClr val="FFFFFF"/>
                </a:solidFill>
              </a:rPr>
              <a:t>Design essential architecture for system to work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408</TotalTime>
  <Words>2326</Words>
  <Application>Microsoft Office PowerPoint</Application>
  <PresentationFormat>On-screen Show (16:9)</PresentationFormat>
  <Paragraphs>388</Paragraphs>
  <Slides>26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Roboto</vt:lpstr>
      <vt:lpstr>Arial</vt:lpstr>
      <vt:lpstr>Wingdings</vt:lpstr>
      <vt:lpstr>Calibri</vt:lpstr>
      <vt:lpstr>Geometric</vt:lpstr>
      <vt:lpstr>Campus Parking Availability App</vt:lpstr>
      <vt:lpstr>PowerPoint Presentation</vt:lpstr>
      <vt:lpstr>Project Overview</vt:lpstr>
      <vt:lpstr>Business Value</vt:lpstr>
      <vt:lpstr>Why Us</vt:lpstr>
      <vt:lpstr>Work Breakdown Structure</vt:lpstr>
      <vt:lpstr>WBS: Requirements</vt:lpstr>
      <vt:lpstr>WBS: Requirements</vt:lpstr>
      <vt:lpstr>WBS: Design</vt:lpstr>
      <vt:lpstr>WBS: Design</vt:lpstr>
      <vt:lpstr>WBS: Development</vt:lpstr>
      <vt:lpstr>WBS: Development</vt:lpstr>
      <vt:lpstr>WBS: Testing</vt:lpstr>
      <vt:lpstr>WBS: Testing</vt:lpstr>
      <vt:lpstr>WBS: Deployment</vt:lpstr>
      <vt:lpstr>WBS: Deployment</vt:lpstr>
      <vt:lpstr>Pricing Milestones</vt:lpstr>
      <vt:lpstr>Pricing Milestones</vt:lpstr>
      <vt:lpstr>Key Risks &amp; Issues</vt:lpstr>
      <vt:lpstr>Decisions &amp; Actions</vt:lpstr>
      <vt:lpstr>RMP Flowchart</vt:lpstr>
      <vt:lpstr>RMP Flowchart</vt:lpstr>
      <vt:lpstr>RMP Flowchart</vt:lpstr>
      <vt:lpstr>RMP Flowchart</vt:lpstr>
      <vt:lpstr>RMP Table</vt:lpstr>
      <vt:lpstr>RMP Table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Campus Parking Availability App</dc:title>
  <cp:lastModifiedBy>Everett McCrea</cp:lastModifiedBy>
  <cp:revision>58</cp:revision>
  <dcterms:modified xsi:type="dcterms:W3CDTF">2020-03-09T19:55:37Z</dcterms:modified>
</cp:coreProperties>
</file>